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sldIdLst>
    <p:sldId id="256" r:id="rId2"/>
  </p:sldIdLst>
  <p:sldSz cx="20104100" cy="14363700"/>
  <p:notesSz cx="20104100" cy="143637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92">
          <p15:clr>
            <a:srgbClr val="A4A3A4"/>
          </p15:clr>
        </p15:guide>
        <p15:guide id="2" pos="216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 roundtripDataSignature="AMtx7mgBGJWMEwhiI3dNczSmPqtqhTNNt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28" d="100"/>
          <a:sy n="28" d="100"/>
        </p:scale>
        <p:origin x="1420" y="56"/>
      </p:cViewPr>
      <p:guideLst>
        <p:guide orient="horz" pos="2892"/>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notesMaster" Target="notesMasters/notesMaster1.xml"/><Relationship Id="rId7" Type="http://customschemas.google.com/relationships/presentationmetadata" Target="metadata"/><Relationship Id="rId2" Type="http://schemas.openxmlformats.org/officeDocument/2006/relationships/slide" Target="slides/slide1.xml"/><Relationship Id="rId1" Type="http://schemas.openxmlformats.org/officeDocument/2006/relationships/slideMaster" Target="slideMasters/slideMaster1.xml"/><Relationship Id="rId11" Type="http://schemas.openxmlformats.org/officeDocument/2006/relationships/tableStyles" Target="tableStyles.xml"/><Relationship Id="rId10" Type="http://schemas.openxmlformats.org/officeDocument/2006/relationships/theme" Target="theme/theme1.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351350" y="1077275"/>
            <a:ext cx="13403400" cy="53863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2010400" y="6822750"/>
            <a:ext cx="16083275" cy="646365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2010400" y="6822750"/>
            <a:ext cx="16083275" cy="64636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1" name="Google Shape;41;p1:notes"/>
          <p:cNvSpPr>
            <a:spLocks noGrp="1" noRot="1" noChangeAspect="1"/>
          </p:cNvSpPr>
          <p:nvPr>
            <p:ph type="sldImg" idx="2"/>
          </p:nvPr>
        </p:nvSpPr>
        <p:spPr>
          <a:xfrm>
            <a:off x="6283325" y="1077913"/>
            <a:ext cx="7539038" cy="53863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46897" y="184589"/>
            <a:ext cx="14806930" cy="5524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450" b="1" i="1">
                <a:solidFill>
                  <a:srgbClr val="004270"/>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
          <p:cNvSpPr txBox="1">
            <a:spLocks noGrp="1"/>
          </p:cNvSpPr>
          <p:nvPr>
            <p:ph type="body" idx="1"/>
          </p:nvPr>
        </p:nvSpPr>
        <p:spPr>
          <a:xfrm>
            <a:off x="5307102" y="6912016"/>
            <a:ext cx="9489894" cy="2900679"/>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b="0" i="0">
                <a:solidFill>
                  <a:schemeClr val="dk1"/>
                </a:solidFil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4" name="Google Shape;14;p3"/>
          <p:cNvSpPr txBox="1">
            <a:spLocks noGrp="1"/>
          </p:cNvSpPr>
          <p:nvPr>
            <p:ph type="ftr" idx="11"/>
          </p:nvPr>
        </p:nvSpPr>
        <p:spPr>
          <a:xfrm>
            <a:off x="6835394" y="13358241"/>
            <a:ext cx="6433312" cy="7181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3"/>
          <p:cNvSpPr txBox="1">
            <a:spLocks noGrp="1"/>
          </p:cNvSpPr>
          <p:nvPr>
            <p:ph type="dt" idx="10"/>
          </p:nvPr>
        </p:nvSpPr>
        <p:spPr>
          <a:xfrm>
            <a:off x="1005205" y="13358241"/>
            <a:ext cx="4623943" cy="7181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
          <p:cNvSpPr txBox="1">
            <a:spLocks noGrp="1"/>
          </p:cNvSpPr>
          <p:nvPr>
            <p:ph type="sldNum" idx="12"/>
          </p:nvPr>
        </p:nvSpPr>
        <p:spPr>
          <a:xfrm>
            <a:off x="14474953" y="13358241"/>
            <a:ext cx="4623943" cy="7181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IN"/>
              <a:t>‹#›</a:t>
            </a:fld>
            <a:endParaRPr sz="1800" b="0" i="0" u="none" strike="noStrike" cap="none">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
        <p:nvSpPr>
          <p:cNvPr id="18" name="Google Shape;18;p4"/>
          <p:cNvSpPr txBox="1">
            <a:spLocks noGrp="1"/>
          </p:cNvSpPr>
          <p:nvPr>
            <p:ph type="ctrTitle"/>
          </p:nvPr>
        </p:nvSpPr>
        <p:spPr>
          <a:xfrm>
            <a:off x="1507807" y="4452747"/>
            <a:ext cx="17088486" cy="301637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4"/>
          <p:cNvSpPr txBox="1">
            <a:spLocks noGrp="1"/>
          </p:cNvSpPr>
          <p:nvPr>
            <p:ph type="subTitle" idx="1"/>
          </p:nvPr>
        </p:nvSpPr>
        <p:spPr>
          <a:xfrm>
            <a:off x="3015615" y="8043672"/>
            <a:ext cx="14072870" cy="359092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4"/>
          <p:cNvSpPr txBox="1">
            <a:spLocks noGrp="1"/>
          </p:cNvSpPr>
          <p:nvPr>
            <p:ph type="ftr" idx="11"/>
          </p:nvPr>
        </p:nvSpPr>
        <p:spPr>
          <a:xfrm>
            <a:off x="6835394" y="13358241"/>
            <a:ext cx="6433312" cy="7181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4"/>
          <p:cNvSpPr txBox="1">
            <a:spLocks noGrp="1"/>
          </p:cNvSpPr>
          <p:nvPr>
            <p:ph type="dt" idx="10"/>
          </p:nvPr>
        </p:nvSpPr>
        <p:spPr>
          <a:xfrm>
            <a:off x="1005205" y="13358241"/>
            <a:ext cx="4623943" cy="7181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4"/>
          <p:cNvSpPr txBox="1">
            <a:spLocks noGrp="1"/>
          </p:cNvSpPr>
          <p:nvPr>
            <p:ph type="sldNum" idx="12"/>
          </p:nvPr>
        </p:nvSpPr>
        <p:spPr>
          <a:xfrm>
            <a:off x="14474953" y="13358241"/>
            <a:ext cx="4623943" cy="7181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IN"/>
              <a:t>‹#›</a:t>
            </a:fld>
            <a:endParaRPr sz="180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746897" y="184589"/>
            <a:ext cx="14806930" cy="5524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450" b="1" i="1">
                <a:solidFill>
                  <a:srgbClr val="004270"/>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5"/>
          <p:cNvSpPr txBox="1">
            <a:spLocks noGrp="1"/>
          </p:cNvSpPr>
          <p:nvPr>
            <p:ph type="body" idx="1"/>
          </p:nvPr>
        </p:nvSpPr>
        <p:spPr>
          <a:xfrm>
            <a:off x="1005205" y="3303651"/>
            <a:ext cx="8745284" cy="9480042"/>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6" name="Google Shape;26;p5"/>
          <p:cNvSpPr txBox="1">
            <a:spLocks noGrp="1"/>
          </p:cNvSpPr>
          <p:nvPr>
            <p:ph type="body" idx="2"/>
          </p:nvPr>
        </p:nvSpPr>
        <p:spPr>
          <a:xfrm>
            <a:off x="10353611" y="3303651"/>
            <a:ext cx="8745284" cy="9480042"/>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7" name="Google Shape;27;p5"/>
          <p:cNvSpPr txBox="1">
            <a:spLocks noGrp="1"/>
          </p:cNvSpPr>
          <p:nvPr>
            <p:ph type="ftr" idx="11"/>
          </p:nvPr>
        </p:nvSpPr>
        <p:spPr>
          <a:xfrm>
            <a:off x="6835394" y="13358241"/>
            <a:ext cx="6433312" cy="7181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5"/>
          <p:cNvSpPr txBox="1">
            <a:spLocks noGrp="1"/>
          </p:cNvSpPr>
          <p:nvPr>
            <p:ph type="dt" idx="10"/>
          </p:nvPr>
        </p:nvSpPr>
        <p:spPr>
          <a:xfrm>
            <a:off x="1005205" y="13358241"/>
            <a:ext cx="4623943" cy="7181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5"/>
          <p:cNvSpPr txBox="1">
            <a:spLocks noGrp="1"/>
          </p:cNvSpPr>
          <p:nvPr>
            <p:ph type="sldNum" idx="12"/>
          </p:nvPr>
        </p:nvSpPr>
        <p:spPr>
          <a:xfrm>
            <a:off x="14474953" y="13358241"/>
            <a:ext cx="4623943" cy="7181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IN"/>
              <a:t>‹#›</a:t>
            </a:fld>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746897" y="184589"/>
            <a:ext cx="14806930" cy="5524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450" b="1" i="1">
                <a:solidFill>
                  <a:srgbClr val="004270"/>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6"/>
          <p:cNvSpPr txBox="1">
            <a:spLocks noGrp="1"/>
          </p:cNvSpPr>
          <p:nvPr>
            <p:ph type="ftr" idx="11"/>
          </p:nvPr>
        </p:nvSpPr>
        <p:spPr>
          <a:xfrm>
            <a:off x="6835394" y="13358241"/>
            <a:ext cx="6433312" cy="7181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6"/>
          <p:cNvSpPr txBox="1">
            <a:spLocks noGrp="1"/>
          </p:cNvSpPr>
          <p:nvPr>
            <p:ph type="dt" idx="10"/>
          </p:nvPr>
        </p:nvSpPr>
        <p:spPr>
          <a:xfrm>
            <a:off x="1005205" y="13358241"/>
            <a:ext cx="4623943" cy="7181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6"/>
          <p:cNvSpPr txBox="1">
            <a:spLocks noGrp="1"/>
          </p:cNvSpPr>
          <p:nvPr>
            <p:ph type="sldNum" idx="12"/>
          </p:nvPr>
        </p:nvSpPr>
        <p:spPr>
          <a:xfrm>
            <a:off x="14474953" y="13358241"/>
            <a:ext cx="4623943" cy="7181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IN"/>
              <a:t>‹#›</a:t>
            </a:fld>
            <a:endParaRPr sz="180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5"/>
        <p:cNvGrpSpPr/>
        <p:nvPr/>
      </p:nvGrpSpPr>
      <p:grpSpPr>
        <a:xfrm>
          <a:off x="0" y="0"/>
          <a:ext cx="0" cy="0"/>
          <a:chOff x="0" y="0"/>
          <a:chExt cx="0" cy="0"/>
        </a:xfrm>
      </p:grpSpPr>
      <p:sp>
        <p:nvSpPr>
          <p:cNvPr id="36" name="Google Shape;36;p7"/>
          <p:cNvSpPr txBox="1">
            <a:spLocks noGrp="1"/>
          </p:cNvSpPr>
          <p:nvPr>
            <p:ph type="ftr" idx="11"/>
          </p:nvPr>
        </p:nvSpPr>
        <p:spPr>
          <a:xfrm>
            <a:off x="6835394" y="13358241"/>
            <a:ext cx="6433312" cy="7181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7"/>
          <p:cNvSpPr txBox="1">
            <a:spLocks noGrp="1"/>
          </p:cNvSpPr>
          <p:nvPr>
            <p:ph type="dt" idx="10"/>
          </p:nvPr>
        </p:nvSpPr>
        <p:spPr>
          <a:xfrm>
            <a:off x="1005205" y="13358241"/>
            <a:ext cx="4623943" cy="7181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7"/>
          <p:cNvSpPr txBox="1">
            <a:spLocks noGrp="1"/>
          </p:cNvSpPr>
          <p:nvPr>
            <p:ph type="sldNum" idx="12"/>
          </p:nvPr>
        </p:nvSpPr>
        <p:spPr>
          <a:xfrm>
            <a:off x="14474953" y="13358241"/>
            <a:ext cx="4623943" cy="7181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IN"/>
              <a:t>‹#›</a:t>
            </a:fld>
            <a:endParaRPr sz="18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
          <p:cNvSpPr txBox="1">
            <a:spLocks noGrp="1"/>
          </p:cNvSpPr>
          <p:nvPr>
            <p:ph type="title"/>
          </p:nvPr>
        </p:nvSpPr>
        <p:spPr>
          <a:xfrm>
            <a:off x="3746897" y="184589"/>
            <a:ext cx="14806930" cy="55245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3450" b="1" i="1" u="none" strike="noStrike" cap="none">
                <a:solidFill>
                  <a:srgbClr val="004270"/>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
          <p:cNvSpPr txBox="1">
            <a:spLocks noGrp="1"/>
          </p:cNvSpPr>
          <p:nvPr>
            <p:ph type="body" idx="1"/>
          </p:nvPr>
        </p:nvSpPr>
        <p:spPr>
          <a:xfrm>
            <a:off x="5307102" y="6912016"/>
            <a:ext cx="9489894" cy="2900679"/>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2"/>
          <p:cNvSpPr txBox="1">
            <a:spLocks noGrp="1"/>
          </p:cNvSpPr>
          <p:nvPr>
            <p:ph type="ftr" idx="11"/>
          </p:nvPr>
        </p:nvSpPr>
        <p:spPr>
          <a:xfrm>
            <a:off x="6835394" y="13358241"/>
            <a:ext cx="6433312" cy="718185"/>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
          <p:cNvSpPr txBox="1">
            <a:spLocks noGrp="1"/>
          </p:cNvSpPr>
          <p:nvPr>
            <p:ph type="dt" idx="10"/>
          </p:nvPr>
        </p:nvSpPr>
        <p:spPr>
          <a:xfrm>
            <a:off x="1005205" y="13358241"/>
            <a:ext cx="4623943" cy="71818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
          <p:cNvSpPr txBox="1">
            <a:spLocks noGrp="1"/>
          </p:cNvSpPr>
          <p:nvPr>
            <p:ph type="sldNum" idx="12"/>
          </p:nvPr>
        </p:nvSpPr>
        <p:spPr>
          <a:xfrm>
            <a:off x="14474953" y="13358241"/>
            <a:ext cx="4623943" cy="718185"/>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b="0" i="0" u="none" strike="noStrike" cap="none">
                <a:solidFill>
                  <a:srgbClr val="888888"/>
                </a:solidFill>
                <a:latin typeface="Calibri"/>
                <a:ea typeface="Calibri"/>
                <a:cs typeface="Calibri"/>
                <a:sym typeface="Calibri"/>
              </a:defRPr>
            </a:lvl1pPr>
            <a:lvl2pPr marL="0" marR="0" lvl="1" indent="0" algn="r" rtl="0">
              <a:spcBef>
                <a:spcPts val="0"/>
              </a:spcBef>
              <a:buNone/>
              <a:defRPr sz="1800" b="0" i="0" u="none" strike="noStrike" cap="none">
                <a:solidFill>
                  <a:srgbClr val="888888"/>
                </a:solidFill>
                <a:latin typeface="Calibri"/>
                <a:ea typeface="Calibri"/>
                <a:cs typeface="Calibri"/>
                <a:sym typeface="Calibri"/>
              </a:defRPr>
            </a:lvl2pPr>
            <a:lvl3pPr marL="0" marR="0" lvl="2" indent="0" algn="r" rtl="0">
              <a:spcBef>
                <a:spcPts val="0"/>
              </a:spcBef>
              <a:buNone/>
              <a:defRPr sz="1800" b="0" i="0" u="none" strike="noStrike" cap="none">
                <a:solidFill>
                  <a:srgbClr val="888888"/>
                </a:solidFill>
                <a:latin typeface="Calibri"/>
                <a:ea typeface="Calibri"/>
                <a:cs typeface="Calibri"/>
                <a:sym typeface="Calibri"/>
              </a:defRPr>
            </a:lvl3pPr>
            <a:lvl4pPr marL="0" marR="0" lvl="3" indent="0" algn="r" rtl="0">
              <a:spcBef>
                <a:spcPts val="0"/>
              </a:spcBef>
              <a:buNone/>
              <a:defRPr sz="1800" b="0" i="0" u="none" strike="noStrike" cap="none">
                <a:solidFill>
                  <a:srgbClr val="888888"/>
                </a:solidFill>
                <a:latin typeface="Calibri"/>
                <a:ea typeface="Calibri"/>
                <a:cs typeface="Calibri"/>
                <a:sym typeface="Calibri"/>
              </a:defRPr>
            </a:lvl4pPr>
            <a:lvl5pPr marL="0" marR="0" lvl="4" indent="0" algn="r" rtl="0">
              <a:spcBef>
                <a:spcPts val="0"/>
              </a:spcBef>
              <a:buNone/>
              <a:defRPr sz="1800" b="0" i="0" u="none" strike="noStrike" cap="none">
                <a:solidFill>
                  <a:srgbClr val="888888"/>
                </a:solidFill>
                <a:latin typeface="Calibri"/>
                <a:ea typeface="Calibri"/>
                <a:cs typeface="Calibri"/>
                <a:sym typeface="Calibri"/>
              </a:defRPr>
            </a:lvl5pPr>
            <a:lvl6pPr marL="0" marR="0" lvl="5" indent="0" algn="r" rtl="0">
              <a:spcBef>
                <a:spcPts val="0"/>
              </a:spcBef>
              <a:buNone/>
              <a:defRPr sz="1800" b="0" i="0" u="none" strike="noStrike" cap="none">
                <a:solidFill>
                  <a:srgbClr val="888888"/>
                </a:solidFill>
                <a:latin typeface="Calibri"/>
                <a:ea typeface="Calibri"/>
                <a:cs typeface="Calibri"/>
                <a:sym typeface="Calibri"/>
              </a:defRPr>
            </a:lvl6pPr>
            <a:lvl7pPr marL="0" marR="0" lvl="6" indent="0" algn="r" rtl="0">
              <a:spcBef>
                <a:spcPts val="0"/>
              </a:spcBef>
              <a:buNone/>
              <a:defRPr sz="1800" b="0" i="0" u="none" strike="noStrike" cap="none">
                <a:solidFill>
                  <a:srgbClr val="888888"/>
                </a:solidFill>
                <a:latin typeface="Calibri"/>
                <a:ea typeface="Calibri"/>
                <a:cs typeface="Calibri"/>
                <a:sym typeface="Calibri"/>
              </a:defRPr>
            </a:lvl7pPr>
            <a:lvl8pPr marL="0" marR="0" lvl="7" indent="0" algn="r" rtl="0">
              <a:spcBef>
                <a:spcPts val="0"/>
              </a:spcBef>
              <a:buNone/>
              <a:defRPr sz="1800" b="0" i="0" u="none" strike="noStrike" cap="none">
                <a:solidFill>
                  <a:srgbClr val="888888"/>
                </a:solidFill>
                <a:latin typeface="Calibri"/>
                <a:ea typeface="Calibri"/>
                <a:cs typeface="Calibri"/>
                <a:sym typeface="Calibri"/>
              </a:defRPr>
            </a:lvl8pPr>
            <a:lvl9pPr marL="0" marR="0" lvl="8" indent="0" algn="r" rtl="0">
              <a:spcBef>
                <a:spcPts val="0"/>
              </a:spcBef>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hyperlink" Target="https://www.researchgate.net/profile/Alexandre-Meybeck-2"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42"/>
        <p:cNvGrpSpPr/>
        <p:nvPr/>
      </p:nvGrpSpPr>
      <p:grpSpPr>
        <a:xfrm>
          <a:off x="0" y="0"/>
          <a:ext cx="0" cy="0"/>
          <a:chOff x="0" y="0"/>
          <a:chExt cx="0" cy="0"/>
        </a:xfrm>
      </p:grpSpPr>
      <p:sp>
        <p:nvSpPr>
          <p:cNvPr id="43" name="Google Shape;43;p1"/>
          <p:cNvSpPr txBox="1">
            <a:spLocks noGrp="1"/>
          </p:cNvSpPr>
          <p:nvPr>
            <p:ph type="title"/>
          </p:nvPr>
        </p:nvSpPr>
        <p:spPr>
          <a:xfrm>
            <a:off x="3798070" y="232874"/>
            <a:ext cx="15649742" cy="567453"/>
          </a:xfrm>
          <a:prstGeom prst="rect">
            <a:avLst/>
          </a:prstGeom>
          <a:noFill/>
          <a:ln>
            <a:noFill/>
          </a:ln>
        </p:spPr>
        <p:txBody>
          <a:bodyPr spcFirstLastPara="1" wrap="square" lIns="0" tIns="13325" rIns="0" bIns="0" anchor="t" anchorCtr="0">
            <a:spAutoFit/>
          </a:bodyPr>
          <a:lstStyle/>
          <a:p>
            <a:pPr marL="12700" lvl="0" indent="0" algn="ctr" rtl="0">
              <a:lnSpc>
                <a:spcPct val="100000"/>
              </a:lnSpc>
              <a:spcBef>
                <a:spcPts val="0"/>
              </a:spcBef>
              <a:spcAft>
                <a:spcPts val="0"/>
              </a:spcAft>
              <a:buNone/>
            </a:pPr>
            <a:r>
              <a:rPr lang="en-IN" sz="3600" i="0" dirty="0">
                <a:solidFill>
                  <a:schemeClr val="dk1"/>
                </a:solidFill>
                <a:latin typeface="Times New Roman" panose="02020603050405020304" pitchFamily="18" charset="0"/>
                <a:ea typeface="Calibri"/>
                <a:cs typeface="Times New Roman" panose="02020603050405020304" pitchFamily="18" charset="0"/>
                <a:sym typeface="Calibri"/>
              </a:rPr>
              <a:t>SMART STORAGE BIN</a:t>
            </a:r>
            <a:endParaRPr sz="3200" i="0" dirty="0">
              <a:solidFill>
                <a:schemeClr val="dk1"/>
              </a:solidFill>
              <a:latin typeface="Times New Roman" panose="02020603050405020304" pitchFamily="18" charset="0"/>
              <a:cs typeface="Times New Roman" panose="02020603050405020304" pitchFamily="18" charset="0"/>
            </a:endParaRPr>
          </a:p>
        </p:txBody>
      </p:sp>
      <p:sp>
        <p:nvSpPr>
          <p:cNvPr id="44" name="Google Shape;44;p1"/>
          <p:cNvSpPr txBox="1"/>
          <p:nvPr/>
        </p:nvSpPr>
        <p:spPr>
          <a:xfrm>
            <a:off x="3693075" y="680351"/>
            <a:ext cx="15859731" cy="1215702"/>
          </a:xfrm>
          <a:prstGeom prst="rect">
            <a:avLst/>
          </a:prstGeom>
          <a:noFill/>
          <a:ln>
            <a:noFill/>
          </a:ln>
        </p:spPr>
        <p:txBody>
          <a:bodyPr spcFirstLastPara="1" wrap="square" lIns="0" tIns="15225" rIns="0" bIns="0" anchor="t" anchorCtr="0">
            <a:spAutoFit/>
          </a:bodyPr>
          <a:lstStyle/>
          <a:p>
            <a:pPr marL="12065" marR="0" lvl="0" indent="0" algn="ctr" rtl="0">
              <a:lnSpc>
                <a:spcPct val="100000"/>
              </a:lnSpc>
              <a:spcBef>
                <a:spcPts val="0"/>
              </a:spcBef>
              <a:spcAft>
                <a:spcPts val="0"/>
              </a:spcAft>
              <a:buNone/>
            </a:pPr>
            <a:r>
              <a:rPr lang="en-IN" sz="2500" b="0" i="0" u="none" strike="noStrike" cap="none" dirty="0" err="1">
                <a:solidFill>
                  <a:srgbClr val="1F1C18"/>
                </a:solidFill>
                <a:latin typeface="Times New Roman"/>
                <a:ea typeface="Times New Roman"/>
                <a:cs typeface="Times New Roman"/>
                <a:sym typeface="Times New Roman"/>
              </a:rPr>
              <a:t>Kavin</a:t>
            </a:r>
            <a:r>
              <a:rPr lang="en-IN" sz="2500" b="0" i="0" u="none" strike="noStrike" cap="none" dirty="0">
                <a:solidFill>
                  <a:srgbClr val="1F1C18"/>
                </a:solidFill>
                <a:latin typeface="Times New Roman"/>
                <a:ea typeface="Times New Roman"/>
                <a:cs typeface="Times New Roman"/>
                <a:sym typeface="Times New Roman"/>
              </a:rPr>
              <a:t> A S </a:t>
            </a:r>
            <a:r>
              <a:rPr lang="en-IN" sz="2500" b="0" i="1" u="none" strike="noStrike" cap="none" dirty="0">
                <a:solidFill>
                  <a:srgbClr val="1F1C18"/>
                </a:solidFill>
                <a:latin typeface="Times New Roman"/>
                <a:ea typeface="Times New Roman"/>
                <a:cs typeface="Times New Roman"/>
                <a:sym typeface="Times New Roman"/>
              </a:rPr>
              <a:t>(RA1911004010008) , </a:t>
            </a:r>
            <a:r>
              <a:rPr lang="en-IN" sz="2500" dirty="0">
                <a:solidFill>
                  <a:srgbClr val="1F1C18"/>
                </a:solidFill>
                <a:latin typeface="Times New Roman"/>
                <a:ea typeface="Times New Roman"/>
                <a:cs typeface="Times New Roman"/>
                <a:sym typeface="Times New Roman"/>
              </a:rPr>
              <a:t>Rohit Kumar Mohanty</a:t>
            </a:r>
            <a:r>
              <a:rPr lang="en-IN" sz="2500" b="0" i="0" u="none" strike="noStrike" cap="none" dirty="0">
                <a:solidFill>
                  <a:srgbClr val="1F1C18"/>
                </a:solidFill>
                <a:latin typeface="Times New Roman"/>
                <a:ea typeface="Times New Roman"/>
                <a:cs typeface="Times New Roman"/>
                <a:sym typeface="Times New Roman"/>
              </a:rPr>
              <a:t> </a:t>
            </a:r>
            <a:r>
              <a:rPr lang="en-IN" sz="2500" b="0" i="1" u="none" strike="noStrike" cap="none" dirty="0">
                <a:solidFill>
                  <a:srgbClr val="1F1C18"/>
                </a:solidFill>
                <a:latin typeface="Times New Roman"/>
                <a:ea typeface="Times New Roman"/>
                <a:cs typeface="Times New Roman"/>
                <a:sym typeface="Times New Roman"/>
              </a:rPr>
              <a:t>(RA1911004010259) , </a:t>
            </a:r>
            <a:r>
              <a:rPr lang="en-IN" sz="2500" dirty="0">
                <a:solidFill>
                  <a:srgbClr val="1F1C18"/>
                </a:solidFill>
                <a:latin typeface="Times New Roman"/>
                <a:ea typeface="Times New Roman"/>
                <a:cs typeface="Times New Roman"/>
                <a:sym typeface="Times New Roman"/>
              </a:rPr>
              <a:t>Keerthi Appana</a:t>
            </a:r>
            <a:r>
              <a:rPr lang="en-IN" sz="2500" b="0" i="0" u="none" strike="noStrike" cap="none" dirty="0">
                <a:solidFill>
                  <a:srgbClr val="1F1C18"/>
                </a:solidFill>
                <a:latin typeface="Times New Roman"/>
                <a:ea typeface="Times New Roman"/>
                <a:cs typeface="Times New Roman"/>
                <a:sym typeface="Times New Roman"/>
              </a:rPr>
              <a:t> </a:t>
            </a:r>
            <a:r>
              <a:rPr lang="en-IN" sz="2500" b="0" i="1" u="none" strike="noStrike" cap="none" dirty="0">
                <a:solidFill>
                  <a:srgbClr val="1F1C18"/>
                </a:solidFill>
                <a:latin typeface="Times New Roman"/>
                <a:ea typeface="Times New Roman"/>
                <a:cs typeface="Times New Roman"/>
                <a:sym typeface="Times New Roman"/>
              </a:rPr>
              <a:t>(RA1911004010523)</a:t>
            </a:r>
            <a:endParaRPr sz="2500" b="0" i="0" u="none" strike="noStrike" cap="none" dirty="0">
              <a:solidFill>
                <a:schemeClr val="dk1"/>
              </a:solidFill>
              <a:latin typeface="Times New Roman"/>
              <a:ea typeface="Times New Roman"/>
              <a:cs typeface="Times New Roman"/>
              <a:sym typeface="Times New Roman"/>
            </a:endParaRPr>
          </a:p>
          <a:p>
            <a:pPr marL="19685" marR="0" lvl="0" indent="0" algn="ctr" rtl="0">
              <a:lnSpc>
                <a:spcPct val="100000"/>
              </a:lnSpc>
              <a:spcBef>
                <a:spcPts val="25"/>
              </a:spcBef>
              <a:spcAft>
                <a:spcPts val="0"/>
              </a:spcAft>
              <a:buNone/>
            </a:pPr>
            <a:r>
              <a:rPr lang="en-IN" sz="2500" b="0" i="1" u="none" strike="noStrike" cap="none" dirty="0">
                <a:solidFill>
                  <a:srgbClr val="1F1C18"/>
                </a:solidFill>
                <a:latin typeface="Times New Roman"/>
                <a:ea typeface="Times New Roman"/>
                <a:cs typeface="Times New Roman"/>
                <a:sym typeface="Times New Roman"/>
              </a:rPr>
              <a:t>Under the guidance of Associate Prof. </a:t>
            </a:r>
            <a:r>
              <a:rPr lang="en-IN" sz="2500" b="0" i="0" u="none" strike="noStrike" cap="none" dirty="0">
                <a:solidFill>
                  <a:srgbClr val="1F1C18"/>
                </a:solidFill>
                <a:latin typeface="Times New Roman"/>
                <a:ea typeface="Times New Roman"/>
                <a:cs typeface="Times New Roman"/>
                <a:sym typeface="Times New Roman"/>
              </a:rPr>
              <a:t>Dr. </a:t>
            </a:r>
            <a:r>
              <a:rPr lang="en-US" sz="2500" dirty="0">
                <a:effectLst/>
                <a:latin typeface="Times New Roman" panose="02020603050405020304" pitchFamily="18" charset="0"/>
                <a:ea typeface="Times New Roman" panose="02020603050405020304" pitchFamily="18" charset="0"/>
              </a:rPr>
              <a:t>Sounik Kiran Kumar Dash</a:t>
            </a:r>
            <a:r>
              <a:rPr lang="en-US" sz="2500" spc="5" dirty="0">
                <a:effectLst/>
                <a:latin typeface="Times New Roman" panose="02020603050405020304" pitchFamily="18" charset="0"/>
                <a:ea typeface="Times New Roman" panose="02020603050405020304" pitchFamily="18" charset="0"/>
              </a:rPr>
              <a:t> </a:t>
            </a:r>
          </a:p>
          <a:p>
            <a:pPr marL="19685" marR="0" lvl="0" indent="0" algn="ctr" rtl="0">
              <a:lnSpc>
                <a:spcPct val="100000"/>
              </a:lnSpc>
              <a:spcBef>
                <a:spcPts val="25"/>
              </a:spcBef>
              <a:spcAft>
                <a:spcPts val="0"/>
              </a:spcAft>
              <a:buNone/>
            </a:pPr>
            <a:r>
              <a:rPr lang="en-IN" sz="2500" b="0" i="0" u="none" strike="noStrike" cap="none" dirty="0">
                <a:solidFill>
                  <a:srgbClr val="1F1C18"/>
                </a:solidFill>
                <a:latin typeface="Times New Roman"/>
                <a:ea typeface="Times New Roman"/>
                <a:cs typeface="Times New Roman"/>
                <a:sym typeface="Times New Roman"/>
              </a:rPr>
              <a:t>Department of Electronics and Communication, SRM Institute of Science and Technology, </a:t>
            </a:r>
            <a:r>
              <a:rPr lang="en-IN" sz="2500" b="0" i="0" u="none" strike="noStrike" cap="none" dirty="0" err="1">
                <a:solidFill>
                  <a:srgbClr val="1F1C18"/>
                </a:solidFill>
                <a:latin typeface="Times New Roman"/>
                <a:ea typeface="Times New Roman"/>
                <a:cs typeface="Times New Roman"/>
                <a:sym typeface="Times New Roman"/>
              </a:rPr>
              <a:t>Kattankulathur</a:t>
            </a:r>
            <a:r>
              <a:rPr lang="en-IN" sz="2500" b="0" i="0" u="none" strike="noStrike" cap="none" dirty="0">
                <a:solidFill>
                  <a:srgbClr val="1F1C18"/>
                </a:solidFill>
                <a:latin typeface="Times New Roman"/>
                <a:ea typeface="Times New Roman"/>
                <a:cs typeface="Times New Roman"/>
                <a:sym typeface="Times New Roman"/>
              </a:rPr>
              <a:t>, Chennai</a:t>
            </a:r>
            <a:endParaRPr sz="2500" b="0" i="0" u="none" strike="noStrike" cap="none" dirty="0">
              <a:solidFill>
                <a:schemeClr val="dk1"/>
              </a:solidFill>
              <a:latin typeface="Times New Roman"/>
              <a:ea typeface="Times New Roman"/>
              <a:cs typeface="Times New Roman"/>
              <a:sym typeface="Times New Roman"/>
            </a:endParaRPr>
          </a:p>
        </p:txBody>
      </p:sp>
      <p:grpSp>
        <p:nvGrpSpPr>
          <p:cNvPr id="45" name="Google Shape;45;p1"/>
          <p:cNvGrpSpPr/>
          <p:nvPr/>
        </p:nvGrpSpPr>
        <p:grpSpPr>
          <a:xfrm>
            <a:off x="205177" y="87824"/>
            <a:ext cx="19585940" cy="1772096"/>
            <a:chOff x="388917" y="209417"/>
            <a:chExt cx="19177000" cy="2154555"/>
          </a:xfrm>
        </p:grpSpPr>
        <p:sp>
          <p:nvSpPr>
            <p:cNvPr id="46" name="Google Shape;46;p1"/>
            <p:cNvSpPr/>
            <p:nvPr/>
          </p:nvSpPr>
          <p:spPr>
            <a:xfrm>
              <a:off x="388917" y="209417"/>
              <a:ext cx="19177000" cy="2154555"/>
            </a:xfrm>
            <a:custGeom>
              <a:avLst/>
              <a:gdLst/>
              <a:ahLst/>
              <a:cxnLst/>
              <a:rect l="l" t="t" r="r" b="b"/>
              <a:pathLst>
                <a:path w="19177000" h="2154555" extrusionOk="0">
                  <a:moveTo>
                    <a:pt x="0" y="0"/>
                  </a:moveTo>
                  <a:lnTo>
                    <a:pt x="19176620" y="0"/>
                  </a:lnTo>
                  <a:lnTo>
                    <a:pt x="19176620" y="2154006"/>
                  </a:lnTo>
                  <a:lnTo>
                    <a:pt x="0" y="2154006"/>
                  </a:lnTo>
                  <a:lnTo>
                    <a:pt x="0" y="0"/>
                  </a:lnTo>
                  <a:close/>
                </a:path>
              </a:pathLst>
            </a:custGeom>
            <a:noFill/>
            <a:ln w="29900" cap="flat" cmpd="sng">
              <a:solidFill>
                <a:srgbClr val="316497"/>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 name="Google Shape;47;p1"/>
            <p:cNvSpPr/>
            <p:nvPr/>
          </p:nvSpPr>
          <p:spPr>
            <a:xfrm>
              <a:off x="508584" y="734207"/>
              <a:ext cx="3051509" cy="130636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8" name="Google Shape;48;p1"/>
          <p:cNvSpPr txBox="1"/>
          <p:nvPr/>
        </p:nvSpPr>
        <p:spPr>
          <a:xfrm>
            <a:off x="5074082" y="2054612"/>
            <a:ext cx="4146436" cy="3402208"/>
          </a:xfrm>
          <a:prstGeom prst="rect">
            <a:avLst/>
          </a:prstGeom>
          <a:noFill/>
          <a:ln w="29900" cap="flat" cmpd="sng">
            <a:solidFill>
              <a:srgbClr val="316497"/>
            </a:solidFill>
            <a:prstDash val="solid"/>
            <a:round/>
            <a:headEnd type="none" w="sm" len="sm"/>
            <a:tailEnd type="none" w="sm" len="sm"/>
          </a:ln>
        </p:spPr>
        <p:txBody>
          <a:bodyPr spcFirstLastPara="1" wrap="square" lIns="0" tIns="214625" rIns="0" bIns="0" anchor="t" anchorCtr="0">
            <a:spAutoFit/>
          </a:bodyPr>
          <a:lstStyle/>
          <a:p>
            <a:pPr lvl="0"/>
            <a:endParaRPr lang="en-US" sz="1800" dirty="0">
              <a:latin typeface="Times New Roman" panose="02020603050405020304" pitchFamily="18" charset="0"/>
              <a:cs typeface="Times New Roman" panose="02020603050405020304" pitchFamily="18" charset="0"/>
            </a:endParaRPr>
          </a:p>
          <a:p>
            <a:pPr marL="342900" lvl="0" indent="-342900">
              <a:buFont typeface="+mj-lt"/>
              <a:buAutoNum type="arabicPeriod"/>
            </a:pPr>
            <a:endParaRPr lang="en-US" sz="900" dirty="0">
              <a:latin typeface="Times New Roman" panose="02020603050405020304" pitchFamily="18" charset="0"/>
              <a:cs typeface="Times New Roman" panose="02020603050405020304" pitchFamily="18" charset="0"/>
            </a:endParaRPr>
          </a:p>
          <a:p>
            <a:pPr marL="342900" lvl="0" indent="-342900">
              <a:buFont typeface="+mj-lt"/>
              <a:buAutoNum type="arabicPeriod"/>
            </a:pPr>
            <a:r>
              <a:rPr lang="en-US" sz="1800" dirty="0">
                <a:latin typeface="Times New Roman" panose="02020603050405020304" pitchFamily="18" charset="0"/>
                <a:cs typeface="Times New Roman" panose="02020603050405020304" pitchFamily="18" charset="0"/>
              </a:rPr>
              <a:t>It took a few days to get the peltier properly configured with the heat sink and switched power supply (SMPS).</a:t>
            </a:r>
          </a:p>
          <a:p>
            <a:pPr marL="342900" lvl="0" indent="-342900">
              <a:buFont typeface="+mj-lt"/>
              <a:buAutoNum type="arabicPeriod"/>
            </a:pPr>
            <a:r>
              <a:rPr lang="en-US" sz="1800" dirty="0">
                <a:latin typeface="Times New Roman" panose="02020603050405020304" pitchFamily="18" charset="0"/>
                <a:cs typeface="Times New Roman" panose="02020603050405020304" pitchFamily="18" charset="0"/>
              </a:rPr>
              <a:t>Using an Arduino it is difficult to make Peltier compatible with MOSFET and fan since peltier operates in both hot and cold environments.</a:t>
            </a:r>
          </a:p>
          <a:p>
            <a:pPr marL="342900" lvl="0" indent="-342900">
              <a:buFont typeface="+mj-lt"/>
              <a:buAutoNum type="arabicPeriod"/>
            </a:pPr>
            <a:r>
              <a:rPr lang="en-US" sz="1800" dirty="0">
                <a:latin typeface="Times New Roman" panose="02020603050405020304" pitchFamily="18" charset="0"/>
                <a:cs typeface="Times New Roman" panose="02020603050405020304" pitchFamily="18" charset="0"/>
              </a:rPr>
              <a:t>Controlling the humidity and temperature  using peltier and the DHT11 sensor is a challenging task.</a:t>
            </a:r>
          </a:p>
        </p:txBody>
      </p:sp>
      <p:sp>
        <p:nvSpPr>
          <p:cNvPr id="49" name="Google Shape;49;p1"/>
          <p:cNvSpPr/>
          <p:nvPr/>
        </p:nvSpPr>
        <p:spPr>
          <a:xfrm>
            <a:off x="5033452" y="5643804"/>
            <a:ext cx="3984243" cy="8448746"/>
          </a:xfrm>
          <a:custGeom>
            <a:avLst/>
            <a:gdLst/>
            <a:ahLst/>
            <a:cxnLst/>
            <a:rect l="l" t="t" r="r" b="b"/>
            <a:pathLst>
              <a:path w="5551805" h="3703954" extrusionOk="0">
                <a:moveTo>
                  <a:pt x="0" y="0"/>
                </a:moveTo>
                <a:lnTo>
                  <a:pt x="5551481" y="0"/>
                </a:lnTo>
                <a:lnTo>
                  <a:pt x="5551481" y="3703425"/>
                </a:lnTo>
                <a:lnTo>
                  <a:pt x="0" y="3703425"/>
                </a:lnTo>
                <a:lnTo>
                  <a:pt x="0" y="0"/>
                </a:lnTo>
                <a:close/>
              </a:path>
            </a:pathLst>
          </a:custGeom>
          <a:noFill/>
          <a:ln w="29900" cap="flat" cmpd="sng">
            <a:solidFill>
              <a:srgbClr val="316497"/>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 name="Google Shape;50;p1"/>
          <p:cNvSpPr txBox="1"/>
          <p:nvPr/>
        </p:nvSpPr>
        <p:spPr>
          <a:xfrm>
            <a:off x="5189580" y="2004970"/>
            <a:ext cx="3336403" cy="747251"/>
          </a:xfrm>
          <a:prstGeom prst="rect">
            <a:avLst/>
          </a:prstGeom>
          <a:noFill/>
          <a:ln>
            <a:noFill/>
          </a:ln>
        </p:spPr>
        <p:txBody>
          <a:bodyPr spcFirstLastPara="1" wrap="square" lIns="0" tIns="14600" rIns="0" bIns="0" anchor="t" anchorCtr="0">
            <a:spAutoFit/>
          </a:bodyPr>
          <a:lstStyle/>
          <a:p>
            <a:pPr marL="119379">
              <a:lnSpc>
                <a:spcPct val="112105"/>
              </a:lnSpc>
            </a:pPr>
            <a:r>
              <a:rPr lang="en-IN" sz="2800" b="1" dirty="0">
                <a:solidFill>
                  <a:srgbClr val="1F1C18"/>
                </a:solidFill>
                <a:latin typeface="Times New Roman"/>
                <a:ea typeface="Times New Roman"/>
                <a:cs typeface="Times New Roman"/>
                <a:sym typeface="Times New Roman"/>
              </a:rPr>
              <a:t>Realistic </a:t>
            </a:r>
            <a:r>
              <a:rPr lang="en-IN" sz="2850" b="1" dirty="0">
                <a:solidFill>
                  <a:srgbClr val="1F1C18"/>
                </a:solidFill>
                <a:latin typeface="Times New Roman"/>
                <a:ea typeface="Times New Roman"/>
                <a:cs typeface="Times New Roman"/>
                <a:sym typeface="Times New Roman"/>
              </a:rPr>
              <a:t>Constraints</a:t>
            </a:r>
            <a:endParaRPr lang="en-IN" sz="2850" b="1" dirty="0">
              <a:solidFill>
                <a:schemeClr val="dk1"/>
              </a:solidFill>
              <a:latin typeface="Times New Roman"/>
              <a:ea typeface="Times New Roman"/>
              <a:cs typeface="Times New Roman"/>
              <a:sym typeface="Times New Roman"/>
            </a:endParaRPr>
          </a:p>
          <a:p>
            <a:pPr marL="119379">
              <a:lnSpc>
                <a:spcPct val="112105"/>
              </a:lnSpc>
            </a:pPr>
            <a:endParaRPr lang="en-IN" sz="1400" b="1" dirty="0">
              <a:solidFill>
                <a:srgbClr val="1F1C18"/>
              </a:solidFill>
              <a:latin typeface="Times New Roman"/>
              <a:ea typeface="Times New Roman"/>
              <a:cs typeface="Times New Roman"/>
              <a:sym typeface="Times New Roman"/>
            </a:endParaRPr>
          </a:p>
        </p:txBody>
      </p:sp>
      <p:sp>
        <p:nvSpPr>
          <p:cNvPr id="51" name="Google Shape;51;p1"/>
          <p:cNvSpPr txBox="1"/>
          <p:nvPr/>
        </p:nvSpPr>
        <p:spPr>
          <a:xfrm>
            <a:off x="259080" y="2018452"/>
            <a:ext cx="4600732" cy="5371327"/>
          </a:xfrm>
          <a:prstGeom prst="rect">
            <a:avLst/>
          </a:prstGeom>
          <a:noFill/>
          <a:ln w="29900" cap="flat" cmpd="sng">
            <a:solidFill>
              <a:srgbClr val="316497"/>
            </a:solidFill>
            <a:prstDash val="solid"/>
            <a:round/>
            <a:headEnd type="none" w="sm" len="sm"/>
            <a:tailEnd type="none" w="sm" len="sm"/>
          </a:ln>
        </p:spPr>
        <p:txBody>
          <a:bodyPr spcFirstLastPara="1" wrap="square" lIns="0" tIns="5700" rIns="0" bIns="0" anchor="t" anchorCtr="0">
            <a:spAutoFit/>
          </a:bodyPr>
          <a:lstStyle/>
          <a:p>
            <a:pPr algn="just">
              <a:lnSpc>
                <a:spcPct val="115000"/>
              </a:lnSpc>
              <a:spcAft>
                <a:spcPts val="800"/>
              </a:spcAft>
            </a:pPr>
            <a:endParaRPr lang="en-IN" sz="2800" b="1" dirty="0">
              <a:solidFill>
                <a:srgbClr val="000000"/>
              </a:solidFill>
              <a:effectLst/>
              <a:latin typeface="Times New Roman" panose="02020603050405020304" pitchFamily="18" charset="0"/>
              <a:ea typeface="Calibri" panose="020F0502020204030204" pitchFamily="34" charset="0"/>
            </a:endParaRPr>
          </a:p>
          <a:p>
            <a:pPr marL="342900" indent="-342900">
              <a:lnSpc>
                <a:spcPct val="115000"/>
              </a:lnSpc>
              <a:spcAft>
                <a:spcPts val="800"/>
              </a:spcAft>
              <a:buFont typeface="+mj-lt"/>
              <a:buAutoNum type="arabicPeriod"/>
            </a:pPr>
            <a:r>
              <a:rPr lang="en-IN" sz="1800" dirty="0">
                <a:solidFill>
                  <a:srgbClr val="000000"/>
                </a:solidFill>
                <a:effectLst/>
                <a:latin typeface="Times New Roman" panose="02020603050405020304" pitchFamily="18" charset="0"/>
                <a:ea typeface="Calibri" panose="020F0502020204030204" pitchFamily="34" charset="0"/>
              </a:rPr>
              <a:t>The Internet of Things (IoT) is an emerging technology and is now completely transforming the ways in which industries operate.</a:t>
            </a:r>
            <a:r>
              <a:rPr lang="en-IN" sz="1800" dirty="0">
                <a:solidFill>
                  <a:srgbClr val="000000"/>
                </a:solidFill>
                <a:effectLst/>
                <a:latin typeface="Calibri" panose="020F0502020204030204" pitchFamily="34" charset="0"/>
                <a:ea typeface="Calibri" panose="020F0502020204030204" pitchFamily="34" charset="0"/>
              </a:rPr>
              <a:t> </a:t>
            </a:r>
          </a:p>
          <a:p>
            <a:pPr marL="342900" indent="-342900">
              <a:lnSpc>
                <a:spcPct val="115000"/>
              </a:lnSpc>
              <a:spcAft>
                <a:spcPts val="800"/>
              </a:spcAft>
              <a:buFont typeface="+mj-lt"/>
              <a:buAutoNum type="arabicPeriod"/>
            </a:pPr>
            <a:r>
              <a:rPr lang="en-US" sz="1800" dirty="0">
                <a:solidFill>
                  <a:srgbClr val="000000"/>
                </a:solidFill>
                <a:effectLst/>
                <a:latin typeface="Times New Roman" panose="02020603050405020304" pitchFamily="18" charset="0"/>
                <a:ea typeface="Calibri" panose="020F0502020204030204" pitchFamily="34" charset="0"/>
              </a:rPr>
              <a:t>India is the second largest producer of fruits and vegetables in the world after China. Since we can only retain the quality of fruits and vegetables after harvesting, it is crucial to store them in the right ecosystem since the quality of fruits and vegetables has a significant impact on the environment during storage. </a:t>
            </a:r>
            <a:endParaRPr lang="en-IN" sz="1800" dirty="0">
              <a:solidFill>
                <a:srgbClr val="000000"/>
              </a:solidFill>
              <a:effectLst/>
              <a:latin typeface="Calibri" panose="020F0502020204030204" pitchFamily="34" charset="0"/>
              <a:ea typeface="Calibri" panose="020F0502020204030204" pitchFamily="34" charset="0"/>
            </a:endParaRPr>
          </a:p>
          <a:p>
            <a:pPr marL="342900" indent="-342900">
              <a:lnSpc>
                <a:spcPct val="115000"/>
              </a:lnSpc>
              <a:spcAft>
                <a:spcPts val="800"/>
              </a:spcAft>
              <a:buFont typeface="+mj-lt"/>
              <a:buAutoNum type="arabicPeriod"/>
            </a:pPr>
            <a:r>
              <a:rPr lang="en-US" sz="1800" dirty="0">
                <a:solidFill>
                  <a:srgbClr val="000000"/>
                </a:solidFill>
                <a:effectLst/>
                <a:latin typeface="Times New Roman" panose="02020603050405020304" pitchFamily="18" charset="0"/>
                <a:ea typeface="Calibri" panose="020F0502020204030204" pitchFamily="34" charset="0"/>
              </a:rPr>
              <a:t>The storage box or bin will be designed to protect the food from environmental factors.</a:t>
            </a:r>
            <a:endParaRPr lang="en-IN" sz="2850" b="1" dirty="0">
              <a:solidFill>
                <a:srgbClr val="1F1C18"/>
              </a:solidFill>
              <a:latin typeface="Times New Roman"/>
              <a:ea typeface="Times New Roman"/>
              <a:cs typeface="Times New Roman"/>
              <a:sym typeface="Times New Roman"/>
            </a:endParaRPr>
          </a:p>
        </p:txBody>
      </p:sp>
      <p:sp>
        <p:nvSpPr>
          <p:cNvPr id="70" name="Google Shape;70;p1"/>
          <p:cNvSpPr txBox="1"/>
          <p:nvPr/>
        </p:nvSpPr>
        <p:spPr>
          <a:xfrm>
            <a:off x="14340839" y="1998460"/>
            <a:ext cx="5504180" cy="3587505"/>
          </a:xfrm>
          <a:prstGeom prst="rect">
            <a:avLst/>
          </a:prstGeom>
          <a:noFill/>
          <a:ln w="29900" cap="flat" cmpd="sng">
            <a:solidFill>
              <a:srgbClr val="316497"/>
            </a:solidFill>
            <a:prstDash val="solid"/>
            <a:round/>
            <a:headEnd type="none" w="sm" len="sm"/>
            <a:tailEnd type="none" w="sm" len="sm"/>
          </a:ln>
        </p:spPr>
        <p:txBody>
          <a:bodyPr spcFirstLastPara="1" wrap="square" lIns="0" tIns="5700" rIns="0" bIns="0" anchor="t" anchorCtr="0">
            <a:spAutoFit/>
          </a:bodyPr>
          <a:lstStyle/>
          <a:p>
            <a:pPr marL="0" marR="0" lvl="0" indent="0" algn="l" rtl="0">
              <a:lnSpc>
                <a:spcPct val="150000"/>
              </a:lnSpc>
              <a:spcBef>
                <a:spcPts val="0"/>
              </a:spcBef>
              <a:spcAft>
                <a:spcPts val="0"/>
              </a:spcAft>
              <a:buNone/>
            </a:pPr>
            <a:r>
              <a:rPr lang="en-IN" sz="2850" b="1" dirty="0">
                <a:solidFill>
                  <a:schemeClr val="dk1"/>
                </a:solidFill>
                <a:latin typeface="Times New Roman"/>
                <a:ea typeface="Times New Roman"/>
                <a:cs typeface="Times New Roman"/>
                <a:sym typeface="Times New Roman"/>
              </a:rPr>
              <a:t> Conclusion</a:t>
            </a:r>
          </a:p>
          <a:p>
            <a:pPr marL="285750" lvl="0" indent="-285750" algn="l" rtl="0">
              <a:lnSpc>
                <a:spcPct val="100000"/>
              </a:lnSpc>
              <a:spcBef>
                <a:spcPts val="0"/>
              </a:spcBef>
              <a:spcAft>
                <a:spcPts val="0"/>
              </a:spcAft>
              <a:buClr>
                <a:schemeClr val="dk1"/>
              </a:buClr>
              <a:buSzPts val="2772"/>
              <a:buFont typeface="Arial" panose="020B0604020202020204" pitchFamily="34" charset="0"/>
              <a:buChar char="•"/>
            </a:pPr>
            <a:r>
              <a:rPr lang="en-US" sz="1800" dirty="0">
                <a:solidFill>
                  <a:schemeClr val="dk1"/>
                </a:solidFill>
                <a:latin typeface="Times New Roman"/>
                <a:ea typeface="Times New Roman"/>
                <a:cs typeface="Times New Roman"/>
                <a:sym typeface="Times New Roman"/>
              </a:rPr>
              <a:t>Environmental elements including the type of storage structure, temperature, pH, moisture, etc. have a significant impact on the natural contamination of the food grains. </a:t>
            </a:r>
            <a:endParaRPr lang="en-US" sz="1800" dirty="0"/>
          </a:p>
          <a:p>
            <a:pPr marL="285750" lvl="0" indent="-285750" algn="l" rtl="0">
              <a:lnSpc>
                <a:spcPct val="100000"/>
              </a:lnSpc>
              <a:spcBef>
                <a:spcPts val="600"/>
              </a:spcBef>
              <a:spcAft>
                <a:spcPts val="0"/>
              </a:spcAft>
              <a:buClr>
                <a:schemeClr val="dk1"/>
              </a:buClr>
              <a:buSzPts val="2772"/>
              <a:buFont typeface="Arial" panose="020B0604020202020204" pitchFamily="34" charset="0"/>
              <a:buChar char="•"/>
            </a:pPr>
            <a:r>
              <a:rPr lang="en-US" sz="1800" dirty="0">
                <a:solidFill>
                  <a:schemeClr val="dk1"/>
                </a:solidFill>
                <a:latin typeface="Times New Roman"/>
                <a:ea typeface="Times New Roman"/>
                <a:cs typeface="Times New Roman"/>
                <a:sym typeface="Times New Roman"/>
              </a:rPr>
              <a:t>The smart storage bin will benefit all stakeholders involved in vegetables and fruits production and storage, whether directly or indirectly. </a:t>
            </a:r>
            <a:endParaRPr lang="en-US" sz="1800" dirty="0"/>
          </a:p>
          <a:p>
            <a:pPr marL="285750" lvl="0" indent="-285750" algn="l" rtl="0">
              <a:lnSpc>
                <a:spcPct val="100000"/>
              </a:lnSpc>
              <a:spcBef>
                <a:spcPts val="600"/>
              </a:spcBef>
              <a:spcAft>
                <a:spcPts val="0"/>
              </a:spcAft>
              <a:buClr>
                <a:schemeClr val="dk1"/>
              </a:buClr>
              <a:buSzPts val="2772"/>
              <a:buFont typeface="Arial" panose="020B0604020202020204" pitchFamily="34" charset="0"/>
              <a:buChar char="•"/>
            </a:pPr>
            <a:r>
              <a:rPr lang="en-US" sz="1800" dirty="0">
                <a:solidFill>
                  <a:schemeClr val="dk1"/>
                </a:solidFill>
                <a:latin typeface="Times New Roman"/>
                <a:ea typeface="Times New Roman"/>
                <a:cs typeface="Times New Roman"/>
                <a:sym typeface="Times New Roman"/>
              </a:rPr>
              <a:t>Hence using peltier by controlling the temperature and humidity of the environment and using DHT11 sensor we implemented a smart storage bin.</a:t>
            </a:r>
            <a:endParaRPr lang="en-US" sz="1800" dirty="0"/>
          </a:p>
        </p:txBody>
      </p:sp>
      <p:sp>
        <p:nvSpPr>
          <p:cNvPr id="71" name="Google Shape;71;p1"/>
          <p:cNvSpPr txBox="1"/>
          <p:nvPr/>
        </p:nvSpPr>
        <p:spPr>
          <a:xfrm>
            <a:off x="14340839" y="5724505"/>
            <a:ext cx="5504180" cy="8368045"/>
          </a:xfrm>
          <a:prstGeom prst="rect">
            <a:avLst/>
          </a:prstGeom>
          <a:noFill/>
          <a:ln w="29900" cap="flat" cmpd="sng">
            <a:solidFill>
              <a:srgbClr val="316497"/>
            </a:solidFill>
            <a:prstDash val="solid"/>
            <a:round/>
            <a:headEnd type="none" w="sm" len="sm"/>
            <a:tailEnd type="none" w="sm" len="sm"/>
          </a:ln>
        </p:spPr>
        <p:txBody>
          <a:bodyPr spcFirstLastPara="1" wrap="square" lIns="0" tIns="5700" rIns="0" bIns="0" anchor="t" anchorCtr="0">
            <a:spAutoFit/>
          </a:bodyPr>
          <a:lstStyle/>
          <a:p>
            <a:pPr marL="220345" marR="0" lvl="0" indent="0" algn="l" rtl="0">
              <a:lnSpc>
                <a:spcPct val="100000"/>
              </a:lnSpc>
              <a:spcBef>
                <a:spcPts val="0"/>
              </a:spcBef>
              <a:spcAft>
                <a:spcPts val="0"/>
              </a:spcAft>
              <a:buNone/>
            </a:pPr>
            <a:r>
              <a:rPr lang="en-IN" sz="2850" b="1" dirty="0">
                <a:solidFill>
                  <a:srgbClr val="1F1C18"/>
                </a:solidFill>
                <a:latin typeface="Times New Roman"/>
                <a:ea typeface="Times New Roman"/>
                <a:cs typeface="Times New Roman"/>
                <a:sym typeface="Times New Roman"/>
              </a:rPr>
              <a:t>References</a:t>
            </a:r>
          </a:p>
          <a:p>
            <a:pPr marL="220345" marR="0" lvl="0" indent="0" algn="l" rtl="0">
              <a:lnSpc>
                <a:spcPct val="100000"/>
              </a:lnSpc>
              <a:spcBef>
                <a:spcPts val="0"/>
              </a:spcBef>
              <a:spcAft>
                <a:spcPts val="0"/>
              </a:spcAft>
              <a:buNone/>
            </a:pPr>
            <a:endParaRPr sz="1800" dirty="0"/>
          </a:p>
          <a:p>
            <a:pPr marL="800077" lvl="0" indent="-457200" algn="l" rtl="0">
              <a:lnSpc>
                <a:spcPct val="110000"/>
              </a:lnSpc>
              <a:spcBef>
                <a:spcPts val="0"/>
              </a:spcBef>
              <a:spcAft>
                <a:spcPts val="0"/>
              </a:spcAft>
              <a:buClr>
                <a:schemeClr val="dk1"/>
              </a:buClr>
              <a:buSzPct val="99000"/>
              <a:buFont typeface="Arial"/>
              <a:buAutoNum type="arabicPeriod"/>
            </a:pPr>
            <a:r>
              <a:rPr lang="en-US" sz="1650" dirty="0">
                <a:solidFill>
                  <a:schemeClr val="dk1"/>
                </a:solidFill>
                <a:latin typeface="Times New Roman"/>
                <a:ea typeface="Times New Roman"/>
                <a:cs typeface="Times New Roman"/>
                <a:sym typeface="Times New Roman"/>
              </a:rPr>
              <a:t>P. K. Omre, Shikhangi Singh, Shikha Singh, “Waste utilization of fruits and vegetables”,</a:t>
            </a:r>
            <a:r>
              <a:rPr lang="en-US" sz="1650" b="0" i="0" dirty="0">
                <a:solidFill>
                  <a:srgbClr val="000000"/>
                </a:solidFill>
                <a:latin typeface="Times New Roman"/>
                <a:ea typeface="Times New Roman"/>
                <a:cs typeface="Times New Roman"/>
                <a:sym typeface="Times New Roman"/>
              </a:rPr>
              <a:t> </a:t>
            </a:r>
            <a:r>
              <a:rPr lang="en-US" sz="1650" b="0" i="1" dirty="0">
                <a:solidFill>
                  <a:srgbClr val="000000"/>
                </a:solidFill>
                <a:latin typeface="Times New Roman"/>
                <a:ea typeface="Times New Roman"/>
                <a:cs typeface="Times New Roman"/>
                <a:sym typeface="Times New Roman"/>
              </a:rPr>
              <a:t>South Asian J. Food Technol. Environ</a:t>
            </a:r>
            <a:r>
              <a:rPr lang="en-US" sz="1650" b="0" i="1" dirty="0">
                <a:solidFill>
                  <a:schemeClr val="dk1"/>
                </a:solidFill>
                <a:latin typeface="Times New Roman"/>
                <a:ea typeface="Times New Roman"/>
                <a:cs typeface="Times New Roman"/>
                <a:sym typeface="Times New Roman"/>
              </a:rPr>
              <a:t>,</a:t>
            </a:r>
            <a:r>
              <a:rPr lang="en-US" sz="1650" i="1" dirty="0">
                <a:solidFill>
                  <a:schemeClr val="dk1"/>
                </a:solidFill>
                <a:latin typeface="Times New Roman"/>
                <a:ea typeface="Times New Roman"/>
                <a:cs typeface="Times New Roman"/>
                <a:sym typeface="Times New Roman"/>
              </a:rPr>
              <a:t> </a:t>
            </a:r>
            <a:r>
              <a:rPr lang="en-US" sz="1650" dirty="0">
                <a:solidFill>
                  <a:schemeClr val="dk1"/>
                </a:solidFill>
                <a:latin typeface="Times New Roman"/>
                <a:ea typeface="Times New Roman"/>
                <a:cs typeface="Times New Roman"/>
                <a:sym typeface="Times New Roman"/>
              </a:rPr>
              <a:t>Vol 4(1)</a:t>
            </a:r>
            <a:r>
              <a:rPr lang="en-US" sz="1650" i="1" dirty="0">
                <a:solidFill>
                  <a:schemeClr val="dk1"/>
                </a:solidFill>
                <a:latin typeface="Times New Roman"/>
                <a:ea typeface="Times New Roman"/>
                <a:cs typeface="Times New Roman"/>
                <a:sym typeface="Times New Roman"/>
              </a:rPr>
              <a:t>,</a:t>
            </a:r>
            <a:r>
              <a:rPr lang="en-US" sz="1650" dirty="0">
                <a:solidFill>
                  <a:schemeClr val="dk1"/>
                </a:solidFill>
                <a:latin typeface="Times New Roman"/>
                <a:ea typeface="Times New Roman"/>
                <a:cs typeface="Times New Roman"/>
                <a:sym typeface="Times New Roman"/>
              </a:rPr>
              <a:t>January (2018). </a:t>
            </a:r>
            <a:endParaRPr lang="en-US" sz="1650" dirty="0"/>
          </a:p>
          <a:p>
            <a:pPr marL="800077" lvl="0" indent="-457200" algn="l" rtl="0">
              <a:lnSpc>
                <a:spcPct val="110000"/>
              </a:lnSpc>
              <a:spcBef>
                <a:spcPts val="500"/>
              </a:spcBef>
              <a:spcAft>
                <a:spcPts val="0"/>
              </a:spcAft>
              <a:buClr>
                <a:schemeClr val="dk1"/>
              </a:buClr>
              <a:buSzPct val="99000"/>
              <a:buFont typeface="Arial"/>
              <a:buAutoNum type="arabicPeriod"/>
            </a:pPr>
            <a:r>
              <a:rPr lang="en-US" sz="1650" dirty="0">
                <a:solidFill>
                  <a:schemeClr val="dk1"/>
                </a:solidFill>
                <a:latin typeface="Times New Roman"/>
                <a:ea typeface="Times New Roman"/>
                <a:cs typeface="Times New Roman"/>
                <a:sym typeface="Times New Roman"/>
              </a:rPr>
              <a:t>Aritra Das, Chanchal Mondal ,“Studies on the utilization of fruit and vegetable waste for generation of biogas”, </a:t>
            </a:r>
            <a:r>
              <a:rPr lang="en-US" sz="1650" i="1" dirty="0">
                <a:latin typeface="Times New Roman"/>
                <a:ea typeface="Times New Roman"/>
                <a:cs typeface="Times New Roman"/>
                <a:sym typeface="Times New Roman"/>
              </a:rPr>
              <a:t>International Journal Of Engineering And Science </a:t>
            </a:r>
            <a:r>
              <a:rPr lang="en-US" sz="1650" dirty="0">
                <a:latin typeface="Times New Roman"/>
                <a:ea typeface="Times New Roman"/>
                <a:cs typeface="Times New Roman"/>
                <a:sym typeface="Times New Roman"/>
              </a:rPr>
              <a:t>,Vol.3, Issue 9,PP 24-32, September (2013). </a:t>
            </a:r>
            <a:endParaRPr lang="en-US" sz="1650" dirty="0">
              <a:solidFill>
                <a:schemeClr val="dk1"/>
              </a:solidFill>
              <a:latin typeface="Times New Roman"/>
              <a:ea typeface="Times New Roman"/>
              <a:cs typeface="Times New Roman"/>
              <a:sym typeface="Times New Roman"/>
            </a:endParaRPr>
          </a:p>
          <a:p>
            <a:pPr marL="800077" lvl="0" indent="-457200" algn="l" rtl="0">
              <a:lnSpc>
                <a:spcPct val="110000"/>
              </a:lnSpc>
              <a:spcBef>
                <a:spcPts val="500"/>
              </a:spcBef>
              <a:spcAft>
                <a:spcPts val="0"/>
              </a:spcAft>
              <a:buClr>
                <a:schemeClr val="dk1"/>
              </a:buClr>
              <a:buSzPct val="99000"/>
              <a:buFont typeface="Arial"/>
              <a:buAutoNum type="arabicPeriod"/>
            </a:pPr>
            <a:r>
              <a:rPr lang="en-US" sz="1650" dirty="0">
                <a:solidFill>
                  <a:schemeClr val="dk1"/>
                </a:solidFill>
                <a:latin typeface="Times New Roman"/>
                <a:ea typeface="Times New Roman"/>
                <a:cs typeface="Times New Roman"/>
                <a:sym typeface="Times New Roman"/>
              </a:rPr>
              <a:t>Nicole Kennard ,“Food Waste Management”,</a:t>
            </a:r>
            <a:r>
              <a:rPr lang="en-US" sz="1650" b="0" i="0" dirty="0">
                <a:solidFill>
                  <a:srgbClr val="333333"/>
                </a:solidFill>
                <a:latin typeface="Times New Roman"/>
                <a:ea typeface="Times New Roman"/>
                <a:cs typeface="Times New Roman"/>
                <a:sym typeface="Times New Roman"/>
              </a:rPr>
              <a:t> </a:t>
            </a:r>
            <a:r>
              <a:rPr lang="en-US" sz="1650" b="0" i="1" dirty="0">
                <a:solidFill>
                  <a:schemeClr val="dk1"/>
                </a:solidFill>
                <a:latin typeface="Times New Roman"/>
                <a:ea typeface="Times New Roman"/>
                <a:cs typeface="Times New Roman"/>
                <a:sym typeface="Times New Roman"/>
              </a:rPr>
              <a:t>Encyclopedia of the UN Sustainable Development Goals Zero Hunger</a:t>
            </a:r>
            <a:r>
              <a:rPr lang="en-US" sz="1650" b="0" i="1" dirty="0">
                <a:solidFill>
                  <a:srgbClr val="333333"/>
                </a:solidFill>
                <a:latin typeface="Times New Roman"/>
                <a:ea typeface="Times New Roman"/>
                <a:cs typeface="Times New Roman"/>
                <a:sym typeface="Times New Roman"/>
              </a:rPr>
              <a:t>,</a:t>
            </a:r>
            <a:r>
              <a:rPr lang="en-US" sz="1650" b="0" i="0" dirty="0">
                <a:solidFill>
                  <a:srgbClr val="333333"/>
                </a:solidFill>
                <a:latin typeface="Times New Roman"/>
                <a:ea typeface="Times New Roman"/>
                <a:cs typeface="Times New Roman"/>
                <a:sym typeface="Times New Roman"/>
              </a:rPr>
              <a:t> </a:t>
            </a:r>
            <a:r>
              <a:rPr lang="en-US" sz="1650" b="0" i="0" dirty="0">
                <a:solidFill>
                  <a:schemeClr val="dk1"/>
                </a:solidFill>
                <a:latin typeface="Times New Roman"/>
                <a:ea typeface="Times New Roman"/>
                <a:cs typeface="Times New Roman"/>
                <a:sym typeface="Times New Roman"/>
              </a:rPr>
              <a:t>p. 355-370</a:t>
            </a:r>
            <a:r>
              <a:rPr lang="en-US" sz="1650" b="0" i="0" dirty="0">
                <a:solidFill>
                  <a:srgbClr val="333333"/>
                </a:solidFill>
                <a:latin typeface="Times New Roman"/>
                <a:ea typeface="Times New Roman"/>
                <a:cs typeface="Times New Roman"/>
                <a:sym typeface="Times New Roman"/>
              </a:rPr>
              <a:t>,</a:t>
            </a:r>
            <a:r>
              <a:rPr lang="en-US" sz="1650" i="1" dirty="0">
                <a:solidFill>
                  <a:schemeClr val="dk1"/>
                </a:solidFill>
                <a:latin typeface="Times New Roman"/>
                <a:ea typeface="Times New Roman"/>
                <a:cs typeface="Times New Roman"/>
                <a:sym typeface="Times New Roman"/>
              </a:rPr>
              <a:t> </a:t>
            </a:r>
            <a:r>
              <a:rPr lang="en-US" sz="1650" dirty="0">
                <a:solidFill>
                  <a:schemeClr val="dk1"/>
                </a:solidFill>
                <a:latin typeface="Times New Roman"/>
                <a:ea typeface="Times New Roman"/>
                <a:cs typeface="Times New Roman"/>
                <a:sym typeface="Times New Roman"/>
              </a:rPr>
              <a:t>January (2019).</a:t>
            </a:r>
            <a:endParaRPr lang="en-US" sz="1650" dirty="0"/>
          </a:p>
          <a:p>
            <a:pPr marL="800077" lvl="0" indent="-457200" algn="l" rtl="0">
              <a:lnSpc>
                <a:spcPct val="110000"/>
              </a:lnSpc>
              <a:spcBef>
                <a:spcPts val="500"/>
              </a:spcBef>
              <a:spcAft>
                <a:spcPts val="0"/>
              </a:spcAft>
              <a:buClr>
                <a:schemeClr val="dk1"/>
              </a:buClr>
              <a:buSzPct val="99000"/>
              <a:buFont typeface="Arial"/>
              <a:buAutoNum type="arabicPeriod"/>
            </a:pPr>
            <a:r>
              <a:rPr lang="en-US" sz="1650" dirty="0">
                <a:solidFill>
                  <a:schemeClr val="dk1"/>
                </a:solidFill>
                <a:latin typeface="Times New Roman"/>
                <a:ea typeface="Times New Roman"/>
                <a:cs typeface="Times New Roman"/>
                <a:sym typeface="Times New Roman"/>
              </a:rPr>
              <a:t>Ms. R. Sharmeela, Bava Harini.K, Haritha K, Jeevanya, S.Shiny Devadharshini , “Smart Storage Bin with Real-Time Monitoring and Control of Stored Grains”, </a:t>
            </a:r>
            <a:r>
              <a:rPr lang="en-US" sz="1650" i="1" dirty="0">
                <a:latin typeface="Times New Roman"/>
                <a:ea typeface="Times New Roman"/>
                <a:cs typeface="Times New Roman"/>
                <a:sym typeface="Times New Roman"/>
              </a:rPr>
              <a:t>International Journal for Research in Applied Science and Engineering Technology, </a:t>
            </a:r>
            <a:r>
              <a:rPr lang="en-US" sz="1650" dirty="0">
                <a:latin typeface="Times New Roman"/>
                <a:ea typeface="Times New Roman"/>
                <a:cs typeface="Times New Roman"/>
                <a:sym typeface="Times New Roman"/>
              </a:rPr>
              <a:t>Vol 8, Issue VII</a:t>
            </a:r>
            <a:r>
              <a:rPr lang="en-US" sz="1650" i="1" dirty="0">
                <a:latin typeface="Times New Roman"/>
                <a:ea typeface="Times New Roman"/>
                <a:cs typeface="Times New Roman"/>
                <a:sym typeface="Times New Roman"/>
              </a:rPr>
              <a:t>, </a:t>
            </a:r>
            <a:r>
              <a:rPr lang="en-US" sz="1650" dirty="0">
                <a:solidFill>
                  <a:schemeClr val="dk1"/>
                </a:solidFill>
                <a:latin typeface="Times New Roman"/>
                <a:ea typeface="Times New Roman"/>
                <a:cs typeface="Times New Roman"/>
                <a:sym typeface="Times New Roman"/>
              </a:rPr>
              <a:t>July (2020).</a:t>
            </a:r>
            <a:endParaRPr lang="en-US" sz="1650" dirty="0"/>
          </a:p>
          <a:p>
            <a:pPr marL="800077" lvl="0" indent="-457200" algn="l" rtl="0">
              <a:lnSpc>
                <a:spcPct val="110000"/>
              </a:lnSpc>
              <a:spcBef>
                <a:spcPts val="500"/>
              </a:spcBef>
              <a:spcAft>
                <a:spcPts val="0"/>
              </a:spcAft>
              <a:buClr>
                <a:schemeClr val="dk1"/>
              </a:buClr>
              <a:buSzPct val="99000"/>
              <a:buFont typeface="Arial"/>
              <a:buAutoNum type="arabicPeriod"/>
            </a:pPr>
            <a:r>
              <a:rPr lang="en-US" sz="1650" dirty="0">
                <a:solidFill>
                  <a:schemeClr val="dk1"/>
                </a:solidFill>
                <a:latin typeface="Times New Roman"/>
                <a:ea typeface="Times New Roman"/>
                <a:cs typeface="Times New Roman"/>
                <a:sym typeface="Times New Roman"/>
              </a:rPr>
              <a:t>P. Benes , S. Klusacek, and P. Pikal, “In-process measurement of particle size distribution”, November (2004).</a:t>
            </a:r>
            <a:endParaRPr lang="en-US" sz="1650" dirty="0"/>
          </a:p>
          <a:p>
            <a:pPr marL="800077" lvl="0" indent="-457200" algn="l" rtl="0">
              <a:lnSpc>
                <a:spcPct val="110000"/>
              </a:lnSpc>
              <a:spcBef>
                <a:spcPts val="500"/>
              </a:spcBef>
              <a:spcAft>
                <a:spcPts val="0"/>
              </a:spcAft>
              <a:buClr>
                <a:schemeClr val="dk1"/>
              </a:buClr>
              <a:buSzPct val="99000"/>
              <a:buFont typeface="Arial"/>
              <a:buAutoNum type="arabicPeriod"/>
            </a:pPr>
            <a:r>
              <a:rPr lang="en-US" sz="1650" dirty="0">
                <a:solidFill>
                  <a:schemeClr val="dk1"/>
                </a:solidFill>
                <a:latin typeface="Times New Roman"/>
                <a:ea typeface="Times New Roman"/>
                <a:cs typeface="Times New Roman"/>
                <a:sym typeface="Times New Roman"/>
              </a:rPr>
              <a:t> Mihai Bogdan, “Temperature and humidity measurement system” , October (2016),</a:t>
            </a:r>
            <a:endParaRPr lang="en-US" sz="1650" dirty="0"/>
          </a:p>
          <a:p>
            <a:pPr marL="800077" lvl="0" indent="-457199" algn="l" rtl="0">
              <a:lnSpc>
                <a:spcPct val="110000"/>
              </a:lnSpc>
              <a:spcBef>
                <a:spcPts val="500"/>
              </a:spcBef>
              <a:spcAft>
                <a:spcPts val="0"/>
              </a:spcAft>
              <a:buClr>
                <a:srgbClr val="000000"/>
              </a:buClr>
              <a:buSzPct val="99000"/>
              <a:buFont typeface="Arial"/>
              <a:buAutoNum type="arabicPeriod"/>
            </a:pPr>
            <a:r>
              <a:rPr lang="en-US" sz="1650" i="0" u="none" strike="noStrike" dirty="0">
                <a:latin typeface="Times New Roman"/>
                <a:ea typeface="Times New Roman"/>
                <a:cs typeface="Times New Roman"/>
                <a:sym typeface="Times New Roman"/>
              </a:rPr>
              <a:t>J. Gustavsson, Christel Cederberg, Ulf Sonesson, R. Van Otterdijk,</a:t>
            </a:r>
            <a:r>
              <a:rPr lang="en-US" sz="1650" i="0" u="sng" strike="noStrike" dirty="0">
                <a:solidFill>
                  <a:schemeClr val="hlink"/>
                </a:solidFill>
                <a:latin typeface="Times New Roman"/>
                <a:ea typeface="Times New Roman"/>
                <a:cs typeface="Times New Roman"/>
                <a:sym typeface="Times New Roman"/>
                <a:hlinkClick r:id="rId4"/>
              </a:rPr>
              <a:t> </a:t>
            </a:r>
            <a:r>
              <a:rPr lang="en-US" sz="1650" i="0" u="none" strike="noStrike" dirty="0">
                <a:latin typeface="Times New Roman"/>
                <a:ea typeface="Times New Roman"/>
                <a:cs typeface="Times New Roman"/>
                <a:sym typeface="Times New Roman"/>
              </a:rPr>
              <a:t>Alexandre Meybeck</a:t>
            </a:r>
            <a:r>
              <a:rPr lang="en-US" sz="1650" dirty="0">
                <a:solidFill>
                  <a:schemeClr val="dk1"/>
                </a:solidFill>
                <a:latin typeface="Times New Roman"/>
                <a:ea typeface="Times New Roman"/>
                <a:cs typeface="Times New Roman"/>
                <a:sym typeface="Times New Roman"/>
              </a:rPr>
              <a:t>, “Global food losses, and food waste: Extent, causes, and prevention”, </a:t>
            </a:r>
            <a:r>
              <a:rPr lang="en-US" sz="1650" i="1" dirty="0">
                <a:solidFill>
                  <a:schemeClr val="dk1"/>
                </a:solidFill>
                <a:latin typeface="Times New Roman"/>
                <a:ea typeface="Times New Roman"/>
                <a:cs typeface="Times New Roman"/>
                <a:sym typeface="Times New Roman"/>
              </a:rPr>
              <a:t>Food and Agriculture Organization</a:t>
            </a:r>
            <a:r>
              <a:rPr lang="en-US" sz="1650" dirty="0">
                <a:solidFill>
                  <a:schemeClr val="dk1"/>
                </a:solidFill>
                <a:latin typeface="Times New Roman"/>
                <a:ea typeface="Times New Roman"/>
                <a:cs typeface="Times New Roman"/>
                <a:sym typeface="Times New Roman"/>
              </a:rPr>
              <a:t>, January (2011).</a:t>
            </a:r>
            <a:endParaRPr lang="en-US" sz="1650" dirty="0"/>
          </a:p>
        </p:txBody>
      </p:sp>
      <p:sp>
        <p:nvSpPr>
          <p:cNvPr id="72" name="Google Shape;72;p1"/>
          <p:cNvSpPr txBox="1"/>
          <p:nvPr/>
        </p:nvSpPr>
        <p:spPr>
          <a:xfrm>
            <a:off x="259080" y="7548311"/>
            <a:ext cx="4564093" cy="4167546"/>
          </a:xfrm>
          <a:prstGeom prst="rect">
            <a:avLst/>
          </a:prstGeom>
          <a:noFill/>
          <a:ln w="29900" cap="flat" cmpd="sng">
            <a:solidFill>
              <a:srgbClr val="316497"/>
            </a:solidFill>
            <a:prstDash val="solid"/>
            <a:round/>
            <a:headEnd type="none" w="sm" len="sm"/>
            <a:tailEnd type="none" w="sm" len="sm"/>
          </a:ln>
        </p:spPr>
        <p:txBody>
          <a:bodyPr spcFirstLastPara="1" wrap="square" lIns="0" tIns="214625" rIns="0" bIns="0" anchor="t" anchorCtr="0">
            <a:spAutoFit/>
          </a:bodyPr>
          <a:lstStyle/>
          <a:p>
            <a:pPr marL="0" lvl="0" indent="0" algn="just" rtl="0">
              <a:lnSpc>
                <a:spcPct val="90000"/>
              </a:lnSpc>
              <a:spcBef>
                <a:spcPts val="0"/>
              </a:spcBef>
              <a:spcAft>
                <a:spcPts val="0"/>
              </a:spcAft>
              <a:buClr>
                <a:schemeClr val="dk1"/>
              </a:buClr>
              <a:buSzPts val="2376"/>
            </a:pPr>
            <a:endPar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lvl="0" indent="0" algn="just" rtl="0">
              <a:lnSpc>
                <a:spcPct val="90000"/>
              </a:lnSpc>
              <a:spcBef>
                <a:spcPts val="0"/>
              </a:spcBef>
              <a:spcAft>
                <a:spcPts val="0"/>
              </a:spcAft>
              <a:buClr>
                <a:schemeClr val="dk1"/>
              </a:buClr>
              <a:buSzPts val="2376"/>
            </a:pPr>
            <a:endPar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342900" lvl="0" indent="-342900" algn="just" rtl="0">
              <a:spcBef>
                <a:spcPts val="0"/>
              </a:spcBef>
              <a:spcAft>
                <a:spcPts val="0"/>
              </a:spcAft>
              <a:buClr>
                <a:schemeClr val="dk1"/>
              </a:buClr>
              <a:buSzPts val="2376"/>
              <a:buFont typeface="+mj-lt"/>
              <a:buAutoNum type="arabicPeriod"/>
            </a:pP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In India, vegetables and fruits have been preserved using conventional techniques since ancient times, however this practice has several drawbacks, including degradation, discoloration and moisture damage.</a:t>
            </a:r>
            <a:endParaRPr lang="en-US" sz="1800" dirty="0">
              <a:latin typeface="Times New Roman" panose="02020603050405020304" pitchFamily="18" charset="0"/>
              <a:cs typeface="Times New Roman" panose="02020603050405020304" pitchFamily="18" charset="0"/>
            </a:endParaRPr>
          </a:p>
          <a:p>
            <a:pPr marL="342900" lvl="0" indent="-342900" algn="just" rtl="0">
              <a:spcBef>
                <a:spcPts val="500"/>
              </a:spcBef>
              <a:spcAft>
                <a:spcPts val="0"/>
              </a:spcAft>
              <a:buClr>
                <a:schemeClr val="dk1"/>
              </a:buClr>
              <a:buSzPts val="2376"/>
              <a:buFont typeface="+mj-lt"/>
              <a:buAutoNum type="arabicPeriod"/>
            </a:pP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Waste from farming has dramatically increased. Fruit and vegetable wastes are generated throughout the supply chain and vary greatly based on how they were processed. </a:t>
            </a:r>
            <a:endParaRPr lang="en-US" sz="1800" dirty="0">
              <a:latin typeface="Times New Roman" panose="02020603050405020304" pitchFamily="18" charset="0"/>
              <a:cs typeface="Times New Roman" panose="02020603050405020304" pitchFamily="18" charset="0"/>
            </a:endParaRPr>
          </a:p>
          <a:p>
            <a:pPr marL="342900" lvl="0" indent="-342900" algn="just" rtl="0">
              <a:spcBef>
                <a:spcPts val="500"/>
              </a:spcBef>
              <a:spcAft>
                <a:spcPts val="0"/>
              </a:spcAft>
              <a:buClr>
                <a:schemeClr val="dk1"/>
              </a:buClr>
              <a:buSzPts val="2376"/>
              <a:buFont typeface="+mj-lt"/>
              <a:buAutoNum type="arabicPeriod"/>
            </a:pP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Therefore, we propose a smart storage bin to reduce the waste.</a:t>
            </a:r>
            <a:endParaRPr lang="en-US" sz="5400" dirty="0"/>
          </a:p>
        </p:txBody>
      </p:sp>
      <p:sp>
        <p:nvSpPr>
          <p:cNvPr id="76" name="Google Shape;76;p1"/>
          <p:cNvSpPr txBox="1"/>
          <p:nvPr/>
        </p:nvSpPr>
        <p:spPr>
          <a:xfrm>
            <a:off x="215699" y="11931729"/>
            <a:ext cx="4607473" cy="2275233"/>
          </a:xfrm>
          <a:prstGeom prst="rect">
            <a:avLst/>
          </a:prstGeom>
          <a:noFill/>
          <a:ln w="29900" cap="flat" cmpd="sng">
            <a:solidFill>
              <a:srgbClr val="316497"/>
            </a:solidFill>
            <a:prstDash val="solid"/>
            <a:round/>
            <a:headEnd type="none" w="sm" len="sm"/>
            <a:tailEnd type="none" w="sm" len="sm"/>
          </a:ln>
        </p:spPr>
        <p:txBody>
          <a:bodyPr spcFirstLastPara="1" wrap="square" lIns="0" tIns="214625" rIns="0" bIns="0" anchor="t" anchorCtr="0">
            <a:spAutoFit/>
          </a:bodyPr>
          <a:lstStyle/>
          <a:p>
            <a:pPr marL="0" lvl="0" indent="0" algn="just" rtl="0">
              <a:lnSpc>
                <a:spcPct val="90000"/>
              </a:lnSpc>
              <a:spcBef>
                <a:spcPts val="0"/>
              </a:spcBef>
              <a:spcAft>
                <a:spcPts val="0"/>
              </a:spcAft>
              <a:buClr>
                <a:schemeClr val="dk1"/>
              </a:buClr>
              <a:buSzPts val="2376"/>
              <a:buFont typeface="Arial"/>
              <a:buChar char="•"/>
            </a:pPr>
            <a:endParaRPr lang="en-US" sz="1800" dirty="0">
              <a:solidFill>
                <a:schemeClr val="dk1"/>
              </a:solidFill>
              <a:latin typeface="Times New Roman"/>
              <a:ea typeface="Times New Roman"/>
              <a:cs typeface="Times New Roman"/>
              <a:sym typeface="Times New Roman"/>
            </a:endParaRPr>
          </a:p>
          <a:p>
            <a:pPr marL="0" lvl="0" indent="0" algn="just" rtl="0">
              <a:lnSpc>
                <a:spcPct val="90000"/>
              </a:lnSpc>
              <a:spcBef>
                <a:spcPts val="0"/>
              </a:spcBef>
              <a:spcAft>
                <a:spcPts val="0"/>
              </a:spcAft>
              <a:buClr>
                <a:schemeClr val="dk1"/>
              </a:buClr>
              <a:buSzPts val="2376"/>
              <a:buFont typeface="Arial"/>
              <a:buChar char="•"/>
            </a:pPr>
            <a:endParaRPr lang="en-US" sz="1800" dirty="0">
              <a:solidFill>
                <a:schemeClr val="dk1"/>
              </a:solidFill>
              <a:latin typeface="Times New Roman"/>
              <a:ea typeface="Times New Roman"/>
              <a:cs typeface="Times New Roman"/>
              <a:sym typeface="Times New Roman"/>
            </a:endParaRPr>
          </a:p>
          <a:p>
            <a:pPr marL="342900" indent="-342900" algn="just">
              <a:lnSpc>
                <a:spcPct val="90000"/>
              </a:lnSpc>
              <a:buClr>
                <a:schemeClr val="dk1"/>
              </a:buClr>
              <a:buSzPts val="2376"/>
              <a:buFont typeface="+mj-lt"/>
              <a:buAutoNum type="arabicPeriod"/>
            </a:pPr>
            <a:r>
              <a:rPr lang="en-US" sz="1800" dirty="0">
                <a:solidFill>
                  <a:schemeClr val="dk1"/>
                </a:solidFill>
                <a:latin typeface="Times New Roman"/>
                <a:ea typeface="Times New Roman"/>
                <a:cs typeface="Times New Roman"/>
                <a:sym typeface="Times New Roman"/>
              </a:rPr>
              <a:t>The primary goal of this project </a:t>
            </a:r>
            <a:r>
              <a:rPr lang="en-US" sz="1800">
                <a:solidFill>
                  <a:schemeClr val="dk1"/>
                </a:solidFill>
                <a:latin typeface="Times New Roman"/>
                <a:ea typeface="Times New Roman"/>
                <a:cs typeface="Times New Roman"/>
                <a:sym typeface="Times New Roman"/>
              </a:rPr>
              <a:t>is reduce the risk of crop destruction due to temperature, humidity, fire, rain and other factors by preserving the fruits and vegetables. </a:t>
            </a:r>
            <a:endParaRPr lang="en-US" sz="1800"/>
          </a:p>
          <a:p>
            <a:pPr marL="342900" lvl="0" indent="-342900" algn="just" rtl="0">
              <a:lnSpc>
                <a:spcPct val="90000"/>
              </a:lnSpc>
              <a:spcBef>
                <a:spcPts val="0"/>
              </a:spcBef>
              <a:spcAft>
                <a:spcPts val="0"/>
              </a:spcAft>
              <a:buClr>
                <a:schemeClr val="dk1"/>
              </a:buClr>
              <a:buSzPts val="2376"/>
              <a:buFont typeface="+mj-lt"/>
              <a:buAutoNum type="arabicPeriod"/>
            </a:pPr>
            <a:r>
              <a:rPr lang="en-US" sz="1800">
                <a:solidFill>
                  <a:schemeClr val="dk1"/>
                </a:solidFill>
                <a:latin typeface="Times New Roman"/>
                <a:ea typeface="Times New Roman"/>
                <a:cs typeface="Times New Roman"/>
                <a:sym typeface="Times New Roman"/>
              </a:rPr>
              <a:t>Thus</a:t>
            </a:r>
            <a:r>
              <a:rPr lang="en-US" sz="1800" dirty="0">
                <a:solidFill>
                  <a:schemeClr val="dk1"/>
                </a:solidFill>
                <a:latin typeface="Times New Roman"/>
                <a:ea typeface="Times New Roman"/>
                <a:cs typeface="Times New Roman"/>
                <a:sym typeface="Times New Roman"/>
              </a:rPr>
              <a:t>, the farm produce that has been kept can be provided as and when needed.</a:t>
            </a:r>
            <a:endParaRPr lang="en-US" sz="1800" dirty="0"/>
          </a:p>
        </p:txBody>
      </p:sp>
      <p:sp>
        <p:nvSpPr>
          <p:cNvPr id="90" name="Google Shape;90;p1"/>
          <p:cNvSpPr txBox="1"/>
          <p:nvPr/>
        </p:nvSpPr>
        <p:spPr>
          <a:xfrm>
            <a:off x="5138636" y="6247684"/>
            <a:ext cx="3725791" cy="7909817"/>
          </a:xfrm>
          <a:prstGeom prst="rect">
            <a:avLst/>
          </a:prstGeom>
          <a:noFill/>
          <a:ln>
            <a:noFill/>
          </a:ln>
        </p:spPr>
        <p:txBody>
          <a:bodyPr spcFirstLastPara="1" wrap="square" lIns="91425" tIns="45700" rIns="91425" bIns="45700" anchor="t" anchorCtr="0">
            <a:spAutoFit/>
          </a:bodyPr>
          <a:lstStyle/>
          <a:p>
            <a:pPr algn="just"/>
            <a:endParaRPr lang="en-US" sz="400" dirty="0">
              <a:solidFill>
                <a:schemeClr val="dk1"/>
              </a:solidFill>
              <a:latin typeface="Times New Roman"/>
              <a:ea typeface="Times New Roman"/>
              <a:cs typeface="Times New Roman"/>
              <a:sym typeface="Times New Roman"/>
            </a:endParaRPr>
          </a:p>
          <a:p>
            <a:pPr marL="342900" indent="-342900" algn="just">
              <a:buFont typeface="+mj-lt"/>
              <a:buAutoNum type="arabicPeriod"/>
            </a:pPr>
            <a:r>
              <a:rPr lang="en-US" sz="1800" dirty="0">
                <a:solidFill>
                  <a:schemeClr val="dk1"/>
                </a:solidFill>
                <a:latin typeface="Times New Roman"/>
                <a:ea typeface="Times New Roman"/>
                <a:cs typeface="Times New Roman"/>
                <a:sym typeface="Times New Roman"/>
              </a:rPr>
              <a:t>The storage bin is created based on peltier effect. IOT-based technology powers the system's features. </a:t>
            </a:r>
          </a:p>
          <a:p>
            <a:pPr marL="342900" indent="-342900" algn="just">
              <a:buFont typeface="+mj-lt"/>
              <a:buAutoNum type="arabicPeriod"/>
            </a:pPr>
            <a:r>
              <a:rPr lang="en-US" sz="1800" dirty="0">
                <a:solidFill>
                  <a:schemeClr val="dk1"/>
                </a:solidFill>
                <a:latin typeface="Times New Roman"/>
                <a:ea typeface="Times New Roman"/>
                <a:cs typeface="Times New Roman"/>
                <a:sym typeface="Times New Roman"/>
              </a:rPr>
              <a:t>The temperature and humidity of the environment is controlled using DHT11 sensor. It is implemented using arduino hardware. </a:t>
            </a:r>
          </a:p>
          <a:p>
            <a:pPr marL="342900" indent="-342900" algn="just">
              <a:buFont typeface="+mj-lt"/>
              <a:buAutoNum type="arabicPeriod"/>
            </a:pPr>
            <a:r>
              <a:rPr lang="en-US" sz="1800" dirty="0">
                <a:solidFill>
                  <a:schemeClr val="dk1"/>
                </a:solidFill>
                <a:latin typeface="Times New Roman"/>
                <a:ea typeface="Times New Roman"/>
                <a:cs typeface="Times New Roman"/>
                <a:sym typeface="Times New Roman"/>
              </a:rPr>
              <a:t>The Peltier will produce heat and cold on the corresponding sides when the circuit is in the ONN state. </a:t>
            </a:r>
          </a:p>
          <a:p>
            <a:pPr marL="342900" indent="-342900" algn="just">
              <a:buFont typeface="+mj-lt"/>
              <a:buAutoNum type="arabicPeriod"/>
            </a:pPr>
            <a:r>
              <a:rPr lang="en-US" sz="1800" dirty="0">
                <a:solidFill>
                  <a:schemeClr val="dk1"/>
                </a:solidFill>
                <a:latin typeface="Times New Roman"/>
                <a:ea typeface="Times New Roman"/>
                <a:cs typeface="Times New Roman"/>
                <a:sym typeface="Times New Roman"/>
              </a:rPr>
              <a:t>The 12V power supply [SMPS] is used to power MOSFETs.</a:t>
            </a:r>
          </a:p>
          <a:p>
            <a:pPr marL="342900" indent="-342900" algn="just">
              <a:buFont typeface="+mj-lt"/>
              <a:buAutoNum type="arabicPeriod"/>
            </a:pPr>
            <a:r>
              <a:rPr lang="en-US" sz="1800" dirty="0">
                <a:solidFill>
                  <a:schemeClr val="dk1"/>
                </a:solidFill>
                <a:latin typeface="Times New Roman"/>
                <a:ea typeface="Times New Roman"/>
                <a:cs typeface="Times New Roman"/>
                <a:sym typeface="Times New Roman"/>
              </a:rPr>
              <a:t>The 3-MOSFET [IRFZ44-N] drain is controlled by an Arduino Uno. </a:t>
            </a:r>
          </a:p>
          <a:p>
            <a:pPr marL="342900" indent="-342900" algn="just">
              <a:buFont typeface="+mj-lt"/>
              <a:buAutoNum type="arabicPeriod"/>
            </a:pPr>
            <a:r>
              <a:rPr lang="en-US" sz="1800" dirty="0">
                <a:solidFill>
                  <a:schemeClr val="dk1"/>
                </a:solidFill>
                <a:latin typeface="Times New Roman"/>
                <a:ea typeface="Times New Roman"/>
                <a:cs typeface="Times New Roman"/>
                <a:sym typeface="Times New Roman"/>
              </a:rPr>
              <a:t>To dissipate the heat generated by the MOSFET, a heat sink has been installed. </a:t>
            </a:r>
          </a:p>
          <a:p>
            <a:pPr marL="342900" indent="-342900" algn="just">
              <a:buFont typeface="+mj-lt"/>
              <a:buAutoNum type="arabicPeriod"/>
            </a:pPr>
            <a:r>
              <a:rPr lang="en-US" sz="1800" dirty="0">
                <a:solidFill>
                  <a:schemeClr val="dk1"/>
                </a:solidFill>
                <a:latin typeface="Times New Roman"/>
                <a:ea typeface="Times New Roman"/>
                <a:cs typeface="Times New Roman"/>
                <a:sym typeface="Times New Roman"/>
              </a:rPr>
              <a:t>To dissipate the heat generated by the MOSFET, a heat sink has been installed.</a:t>
            </a:r>
          </a:p>
          <a:p>
            <a:pPr marL="342900" indent="-342900" algn="just">
              <a:buFont typeface="+mj-lt"/>
              <a:buAutoNum type="arabicPeriod"/>
            </a:pPr>
            <a:r>
              <a:rPr lang="en-US" sz="1800" dirty="0">
                <a:solidFill>
                  <a:schemeClr val="dk1"/>
                </a:solidFill>
                <a:latin typeface="Times New Roman" panose="02020603050405020304" pitchFamily="18" charset="0"/>
                <a:ea typeface="Calibri"/>
                <a:cs typeface="Times New Roman" panose="02020603050405020304" pitchFamily="18" charset="0"/>
                <a:sym typeface="Calibri"/>
              </a:rPr>
              <a:t>When one fan acts as an inflator and the other as a deflator, two fans across from each other are connected in series.</a:t>
            </a:r>
            <a:endParaRPr lang="en-IN" sz="1800"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2" name="Google Shape;50;p1">
            <a:extLst>
              <a:ext uri="{FF2B5EF4-FFF2-40B4-BE49-F238E27FC236}">
                <a16:creationId xmlns:a16="http://schemas.microsoft.com/office/drawing/2014/main" id="{65CE06DF-0B40-BF82-5E4D-4A2702BA765B}"/>
              </a:ext>
            </a:extLst>
          </p:cNvPr>
          <p:cNvSpPr txBox="1"/>
          <p:nvPr/>
        </p:nvSpPr>
        <p:spPr>
          <a:xfrm>
            <a:off x="259080" y="7625720"/>
            <a:ext cx="5106785" cy="505967"/>
          </a:xfrm>
          <a:prstGeom prst="rect">
            <a:avLst/>
          </a:prstGeom>
          <a:noFill/>
          <a:ln>
            <a:noFill/>
          </a:ln>
        </p:spPr>
        <p:txBody>
          <a:bodyPr spcFirstLastPara="1" wrap="square" lIns="0" tIns="14600" rIns="0" bIns="0" anchor="t" anchorCtr="0">
            <a:spAutoFit/>
          </a:bodyPr>
          <a:lstStyle/>
          <a:p>
            <a:pPr marL="119379" marR="0" lvl="0" indent="0" algn="l" rtl="0">
              <a:lnSpc>
                <a:spcPct val="112105"/>
              </a:lnSpc>
              <a:spcBef>
                <a:spcPts val="0"/>
              </a:spcBef>
              <a:spcAft>
                <a:spcPts val="0"/>
              </a:spcAft>
              <a:buNone/>
            </a:pPr>
            <a:r>
              <a:rPr lang="en-IN" sz="2850" b="1" dirty="0">
                <a:solidFill>
                  <a:srgbClr val="1F1C18"/>
                </a:solidFill>
                <a:latin typeface="Times New Roman"/>
                <a:ea typeface="Times New Roman"/>
                <a:cs typeface="Times New Roman"/>
                <a:sym typeface="Times New Roman"/>
              </a:rPr>
              <a:t>Problem Statement</a:t>
            </a:r>
            <a:endParaRPr sz="1400" dirty="0">
              <a:solidFill>
                <a:schemeClr val="dk1"/>
              </a:solidFill>
              <a:latin typeface="Times New Roman"/>
              <a:ea typeface="Times New Roman"/>
              <a:cs typeface="Times New Roman"/>
              <a:sym typeface="Times New Roman"/>
            </a:endParaRPr>
          </a:p>
        </p:txBody>
      </p:sp>
      <p:sp>
        <p:nvSpPr>
          <p:cNvPr id="3" name="Google Shape;50;p1">
            <a:extLst>
              <a:ext uri="{FF2B5EF4-FFF2-40B4-BE49-F238E27FC236}">
                <a16:creationId xmlns:a16="http://schemas.microsoft.com/office/drawing/2014/main" id="{5C46A4D7-0D53-B555-33CF-855E246A8DBC}"/>
              </a:ext>
            </a:extLst>
          </p:cNvPr>
          <p:cNvSpPr txBox="1"/>
          <p:nvPr/>
        </p:nvSpPr>
        <p:spPr>
          <a:xfrm>
            <a:off x="296284" y="2054612"/>
            <a:ext cx="4146436" cy="505570"/>
          </a:xfrm>
          <a:prstGeom prst="rect">
            <a:avLst/>
          </a:prstGeom>
          <a:noFill/>
          <a:ln>
            <a:noFill/>
          </a:ln>
        </p:spPr>
        <p:txBody>
          <a:bodyPr spcFirstLastPara="1" wrap="square" lIns="0" tIns="14600" rIns="0" bIns="0" anchor="t" anchorCtr="0">
            <a:spAutoFit/>
          </a:bodyPr>
          <a:lstStyle/>
          <a:p>
            <a:pPr marL="119379" marR="0" lvl="0" indent="0" algn="l" rtl="0">
              <a:lnSpc>
                <a:spcPct val="112105"/>
              </a:lnSpc>
              <a:spcBef>
                <a:spcPts val="0"/>
              </a:spcBef>
              <a:spcAft>
                <a:spcPts val="0"/>
              </a:spcAft>
              <a:buNone/>
            </a:pPr>
            <a:r>
              <a:rPr lang="en-IN" sz="2850" b="1" dirty="0">
                <a:solidFill>
                  <a:srgbClr val="1F1C18"/>
                </a:solidFill>
                <a:latin typeface="Times New Roman"/>
                <a:ea typeface="Times New Roman"/>
                <a:cs typeface="Times New Roman"/>
                <a:sym typeface="Times New Roman"/>
              </a:rPr>
              <a:t>Introduction</a:t>
            </a:r>
            <a:endParaRPr sz="1400" dirty="0">
              <a:solidFill>
                <a:schemeClr val="dk1"/>
              </a:solidFill>
              <a:latin typeface="Times New Roman"/>
              <a:ea typeface="Times New Roman"/>
              <a:cs typeface="Times New Roman"/>
              <a:sym typeface="Times New Roman"/>
            </a:endParaRPr>
          </a:p>
        </p:txBody>
      </p:sp>
      <p:sp>
        <p:nvSpPr>
          <p:cNvPr id="4" name="Google Shape;50;p1">
            <a:extLst>
              <a:ext uri="{FF2B5EF4-FFF2-40B4-BE49-F238E27FC236}">
                <a16:creationId xmlns:a16="http://schemas.microsoft.com/office/drawing/2014/main" id="{30F487A8-FC26-EA8F-F29A-1D564006C3D1}"/>
              </a:ext>
            </a:extLst>
          </p:cNvPr>
          <p:cNvSpPr txBox="1"/>
          <p:nvPr/>
        </p:nvSpPr>
        <p:spPr>
          <a:xfrm>
            <a:off x="5138636" y="5692761"/>
            <a:ext cx="4146436" cy="505967"/>
          </a:xfrm>
          <a:prstGeom prst="rect">
            <a:avLst/>
          </a:prstGeom>
          <a:noFill/>
          <a:ln>
            <a:noFill/>
          </a:ln>
        </p:spPr>
        <p:txBody>
          <a:bodyPr spcFirstLastPara="1" wrap="square" lIns="0" tIns="14600" rIns="0" bIns="0" anchor="t" anchorCtr="0">
            <a:spAutoFit/>
          </a:bodyPr>
          <a:lstStyle/>
          <a:p>
            <a:pPr marL="119379" marR="0" lvl="0" indent="0" algn="l" rtl="0">
              <a:lnSpc>
                <a:spcPct val="112105"/>
              </a:lnSpc>
              <a:spcBef>
                <a:spcPts val="0"/>
              </a:spcBef>
              <a:spcAft>
                <a:spcPts val="0"/>
              </a:spcAft>
              <a:buNone/>
            </a:pPr>
            <a:r>
              <a:rPr lang="en-IN" sz="2850" b="1" dirty="0">
                <a:solidFill>
                  <a:srgbClr val="1F1C18"/>
                </a:solidFill>
                <a:latin typeface="Times New Roman"/>
                <a:ea typeface="Times New Roman"/>
                <a:cs typeface="Times New Roman"/>
                <a:sym typeface="Times New Roman"/>
              </a:rPr>
              <a:t>Methodology</a:t>
            </a:r>
            <a:endParaRPr sz="1400" dirty="0">
              <a:solidFill>
                <a:schemeClr val="dk1"/>
              </a:solidFill>
              <a:latin typeface="Times New Roman"/>
              <a:ea typeface="Times New Roman"/>
              <a:cs typeface="Times New Roman"/>
              <a:sym typeface="Times New Roman"/>
            </a:endParaRPr>
          </a:p>
        </p:txBody>
      </p:sp>
      <p:sp>
        <p:nvSpPr>
          <p:cNvPr id="5" name="Google Shape;50;p1">
            <a:extLst>
              <a:ext uri="{FF2B5EF4-FFF2-40B4-BE49-F238E27FC236}">
                <a16:creationId xmlns:a16="http://schemas.microsoft.com/office/drawing/2014/main" id="{D6891B9F-7500-EE95-72E0-74FC013BB41E}"/>
              </a:ext>
            </a:extLst>
          </p:cNvPr>
          <p:cNvSpPr txBox="1"/>
          <p:nvPr/>
        </p:nvSpPr>
        <p:spPr>
          <a:xfrm>
            <a:off x="296284" y="11951798"/>
            <a:ext cx="4146436" cy="505967"/>
          </a:xfrm>
          <a:prstGeom prst="rect">
            <a:avLst/>
          </a:prstGeom>
          <a:noFill/>
          <a:ln>
            <a:noFill/>
          </a:ln>
        </p:spPr>
        <p:txBody>
          <a:bodyPr spcFirstLastPara="1" wrap="square" lIns="0" tIns="14600" rIns="0" bIns="0" anchor="t" anchorCtr="0">
            <a:spAutoFit/>
          </a:bodyPr>
          <a:lstStyle/>
          <a:p>
            <a:pPr marL="119379" marR="0" lvl="0" indent="0" algn="l" rtl="0">
              <a:lnSpc>
                <a:spcPct val="112105"/>
              </a:lnSpc>
              <a:spcBef>
                <a:spcPts val="0"/>
              </a:spcBef>
              <a:spcAft>
                <a:spcPts val="0"/>
              </a:spcAft>
              <a:buNone/>
            </a:pPr>
            <a:r>
              <a:rPr lang="en-IN" sz="2850" b="1" dirty="0">
                <a:solidFill>
                  <a:srgbClr val="1F1C18"/>
                </a:solidFill>
                <a:latin typeface="Times New Roman"/>
                <a:ea typeface="Times New Roman"/>
                <a:cs typeface="Times New Roman"/>
                <a:sym typeface="Times New Roman"/>
              </a:rPr>
              <a:t>Objective</a:t>
            </a:r>
            <a:endParaRPr sz="1400" dirty="0">
              <a:solidFill>
                <a:schemeClr val="dk1"/>
              </a:solidFill>
              <a:latin typeface="Times New Roman"/>
              <a:ea typeface="Times New Roman"/>
              <a:cs typeface="Times New Roman"/>
              <a:sym typeface="Times New Roman"/>
            </a:endParaRPr>
          </a:p>
        </p:txBody>
      </p:sp>
      <p:sp>
        <p:nvSpPr>
          <p:cNvPr id="6" name="Google Shape;49;p1">
            <a:extLst>
              <a:ext uri="{FF2B5EF4-FFF2-40B4-BE49-F238E27FC236}">
                <a16:creationId xmlns:a16="http://schemas.microsoft.com/office/drawing/2014/main" id="{A1AB0812-245E-8C64-C359-B7B8A61B240B}"/>
              </a:ext>
            </a:extLst>
          </p:cNvPr>
          <p:cNvSpPr/>
          <p:nvPr/>
        </p:nvSpPr>
        <p:spPr>
          <a:xfrm>
            <a:off x="9434787" y="2054612"/>
            <a:ext cx="4488960" cy="11628737"/>
          </a:xfrm>
          <a:custGeom>
            <a:avLst/>
            <a:gdLst/>
            <a:ahLst/>
            <a:cxnLst/>
            <a:rect l="l" t="t" r="r" b="b"/>
            <a:pathLst>
              <a:path w="5551805" h="3703954" extrusionOk="0">
                <a:moveTo>
                  <a:pt x="0" y="0"/>
                </a:moveTo>
                <a:lnTo>
                  <a:pt x="5551481" y="0"/>
                </a:lnTo>
                <a:lnTo>
                  <a:pt x="5551481" y="3703425"/>
                </a:lnTo>
                <a:lnTo>
                  <a:pt x="0" y="3703425"/>
                </a:lnTo>
                <a:lnTo>
                  <a:pt x="0" y="0"/>
                </a:lnTo>
                <a:close/>
              </a:path>
            </a:pathLst>
          </a:custGeom>
          <a:noFill/>
          <a:ln w="29900" cap="flat" cmpd="sng">
            <a:solidFill>
              <a:srgbClr val="316497"/>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TextBox 7">
            <a:extLst>
              <a:ext uri="{FF2B5EF4-FFF2-40B4-BE49-F238E27FC236}">
                <a16:creationId xmlns:a16="http://schemas.microsoft.com/office/drawing/2014/main" id="{D5D36925-E117-AFB7-FD97-4EE8798FAD33}"/>
              </a:ext>
            </a:extLst>
          </p:cNvPr>
          <p:cNvSpPr txBox="1"/>
          <p:nvPr/>
        </p:nvSpPr>
        <p:spPr>
          <a:xfrm>
            <a:off x="9497971" y="2113137"/>
            <a:ext cx="3060300" cy="530915"/>
          </a:xfrm>
          <a:prstGeom prst="rect">
            <a:avLst/>
          </a:prstGeom>
          <a:noFill/>
        </p:spPr>
        <p:txBody>
          <a:bodyPr wrap="square">
            <a:spAutoFit/>
          </a:bodyPr>
          <a:lstStyle/>
          <a:p>
            <a:pPr marL="220345" marR="0" lvl="0" indent="0" algn="l" rtl="0">
              <a:lnSpc>
                <a:spcPct val="100000"/>
              </a:lnSpc>
              <a:spcBef>
                <a:spcPts val="0"/>
              </a:spcBef>
              <a:spcAft>
                <a:spcPts val="0"/>
              </a:spcAft>
              <a:buNone/>
            </a:pPr>
            <a:r>
              <a:rPr lang="en-IN" sz="2850" b="1" dirty="0">
                <a:solidFill>
                  <a:srgbClr val="1F1C18"/>
                </a:solidFill>
                <a:latin typeface="Times New Roman"/>
                <a:ea typeface="Times New Roman"/>
                <a:cs typeface="Times New Roman"/>
                <a:sym typeface="Times New Roman"/>
              </a:rPr>
              <a:t>Result</a:t>
            </a:r>
          </a:p>
        </p:txBody>
      </p:sp>
      <p:sp>
        <p:nvSpPr>
          <p:cNvPr id="9" name="TextBox 8">
            <a:extLst>
              <a:ext uri="{FF2B5EF4-FFF2-40B4-BE49-F238E27FC236}">
                <a16:creationId xmlns:a16="http://schemas.microsoft.com/office/drawing/2014/main" id="{2DBE1795-EC0F-4B86-FE69-F384ED378094}"/>
              </a:ext>
            </a:extLst>
          </p:cNvPr>
          <p:cNvSpPr txBox="1"/>
          <p:nvPr/>
        </p:nvSpPr>
        <p:spPr>
          <a:xfrm>
            <a:off x="9509477" y="2802611"/>
            <a:ext cx="4451352" cy="2031325"/>
          </a:xfrm>
          <a:prstGeom prst="rect">
            <a:avLst/>
          </a:prstGeom>
          <a:noFill/>
        </p:spPr>
        <p:txBody>
          <a:bodyPr wrap="square">
            <a:spAutoFit/>
          </a:bodyPr>
          <a:lstStyle/>
          <a:p>
            <a:r>
              <a:rPr lang="en-US" sz="1800" dirty="0">
                <a:solidFill>
                  <a:schemeClr val="dk1"/>
                </a:solidFill>
                <a:latin typeface="Times New Roman"/>
                <a:ea typeface="Times New Roman"/>
                <a:cs typeface="Times New Roman"/>
                <a:sym typeface="Times New Roman"/>
              </a:rPr>
              <a:t>The temperature and humidity of the crate will be detected by DHT11, which is positioned within the crate. </a:t>
            </a:r>
          </a:p>
          <a:p>
            <a:r>
              <a:rPr lang="en-IN" sz="1800" dirty="0">
                <a:latin typeface="Times New Roman" panose="02020603050405020304" pitchFamily="18" charset="0"/>
                <a:cs typeface="Times New Roman" panose="02020603050405020304" pitchFamily="18" charset="0"/>
              </a:rPr>
              <a:t>Hot and cold air is blown into the smart storage bin to maintain the desired temperature in accordance with the DHT11's output.</a:t>
            </a:r>
          </a:p>
        </p:txBody>
      </p:sp>
      <p:pic>
        <p:nvPicPr>
          <p:cNvPr id="14" name="Picture 13">
            <a:extLst>
              <a:ext uri="{FF2B5EF4-FFF2-40B4-BE49-F238E27FC236}">
                <a16:creationId xmlns:a16="http://schemas.microsoft.com/office/drawing/2014/main" id="{362B6950-CCBE-BA8D-7080-E18CF10989FD}"/>
              </a:ext>
            </a:extLst>
          </p:cNvPr>
          <p:cNvPicPr>
            <a:picLocks noChangeAspect="1"/>
          </p:cNvPicPr>
          <p:nvPr/>
        </p:nvPicPr>
        <p:blipFill>
          <a:blip r:embed="rId5"/>
          <a:stretch>
            <a:fillRect/>
          </a:stretch>
        </p:blipFill>
        <p:spPr>
          <a:xfrm>
            <a:off x="9577811" y="10056747"/>
            <a:ext cx="4202912" cy="3235202"/>
          </a:xfrm>
          <a:prstGeom prst="rect">
            <a:avLst/>
          </a:prstGeom>
        </p:spPr>
      </p:pic>
      <p:pic>
        <p:nvPicPr>
          <p:cNvPr id="16" name="Picture 15">
            <a:extLst>
              <a:ext uri="{FF2B5EF4-FFF2-40B4-BE49-F238E27FC236}">
                <a16:creationId xmlns:a16="http://schemas.microsoft.com/office/drawing/2014/main" id="{882C7565-DF79-10E3-E2B3-23B928DCFC2C}"/>
              </a:ext>
            </a:extLst>
          </p:cNvPr>
          <p:cNvPicPr>
            <a:picLocks noChangeAspect="1"/>
          </p:cNvPicPr>
          <p:nvPr/>
        </p:nvPicPr>
        <p:blipFill>
          <a:blip r:embed="rId6"/>
          <a:stretch>
            <a:fillRect/>
          </a:stretch>
        </p:blipFill>
        <p:spPr>
          <a:xfrm>
            <a:off x="9586240" y="5255205"/>
            <a:ext cx="4202912" cy="3523035"/>
          </a:xfrm>
          <a:prstGeom prst="rect">
            <a:avLst/>
          </a:prstGeom>
        </p:spPr>
      </p:pic>
      <p:sp>
        <p:nvSpPr>
          <p:cNvPr id="17" name="TextBox 16">
            <a:extLst>
              <a:ext uri="{FF2B5EF4-FFF2-40B4-BE49-F238E27FC236}">
                <a16:creationId xmlns:a16="http://schemas.microsoft.com/office/drawing/2014/main" id="{8C791684-27CC-0507-9B22-4FA7295CBAA1}"/>
              </a:ext>
            </a:extLst>
          </p:cNvPr>
          <p:cNvSpPr txBox="1"/>
          <p:nvPr/>
        </p:nvSpPr>
        <p:spPr>
          <a:xfrm>
            <a:off x="9586240" y="9163578"/>
            <a:ext cx="3493008" cy="507831"/>
          </a:xfrm>
          <a:prstGeom prst="rect">
            <a:avLst/>
          </a:prstGeom>
          <a:noFill/>
        </p:spPr>
        <p:txBody>
          <a:bodyPr wrap="square" rtlCol="0">
            <a:spAutoFit/>
          </a:bodyPr>
          <a:lstStyle/>
          <a:p>
            <a:r>
              <a:rPr lang="en-IN" sz="2700" b="1" dirty="0">
                <a:latin typeface="Times New Roman" panose="02020603050405020304" pitchFamily="18" charset="0"/>
                <a:cs typeface="Times New Roman" panose="02020603050405020304" pitchFamily="18" charset="0"/>
              </a:rPr>
              <a:t>Proposed Structure</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F1C18"/>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471</TotalTime>
  <Words>841</Words>
  <Application>Microsoft Office PowerPoint</Application>
  <PresentationFormat>Custom</PresentationFormat>
  <Paragraphs>53</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Times New Roman</vt:lpstr>
      <vt:lpstr>Office Theme</vt:lpstr>
      <vt:lpstr>SMART STORAGE BIN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STORAGE BIN</dc:title>
  <dc:creator>Viththal Khandelwal</dc:creator>
  <cp:lastModifiedBy>Keerthi Appana</cp:lastModifiedBy>
  <cp:revision>10</cp:revision>
  <dcterms:created xsi:type="dcterms:W3CDTF">2021-05-02T12:28:53Z</dcterms:created>
  <dcterms:modified xsi:type="dcterms:W3CDTF">2023-04-28T10:42:05Z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LastSaved">
    <vt:filetime>2021-05-02T00:00:00Z</vt:filetime>
  </property>
</Properties>
</file>